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49" r:id="rId2"/>
  </p:sldMasterIdLst>
  <p:notesMasterIdLst>
    <p:notesMasterId r:id="rId34"/>
  </p:notesMasterIdLst>
  <p:sldIdLst>
    <p:sldId id="403" r:id="rId3"/>
    <p:sldId id="406" r:id="rId4"/>
    <p:sldId id="415" r:id="rId5"/>
    <p:sldId id="416" r:id="rId6"/>
    <p:sldId id="417" r:id="rId7"/>
    <p:sldId id="465" r:id="rId8"/>
    <p:sldId id="467" r:id="rId9"/>
    <p:sldId id="418" r:id="rId10"/>
    <p:sldId id="419" r:id="rId11"/>
    <p:sldId id="420" r:id="rId12"/>
    <p:sldId id="421" r:id="rId13"/>
    <p:sldId id="462" r:id="rId14"/>
    <p:sldId id="422" r:id="rId15"/>
    <p:sldId id="423" r:id="rId16"/>
    <p:sldId id="424" r:id="rId17"/>
    <p:sldId id="426" r:id="rId18"/>
    <p:sldId id="466" r:id="rId19"/>
    <p:sldId id="429" r:id="rId20"/>
    <p:sldId id="430" r:id="rId21"/>
    <p:sldId id="464" r:id="rId22"/>
    <p:sldId id="433" r:id="rId23"/>
    <p:sldId id="436" r:id="rId24"/>
    <p:sldId id="437" r:id="rId25"/>
    <p:sldId id="438" r:id="rId26"/>
    <p:sldId id="442" r:id="rId27"/>
    <p:sldId id="443" r:id="rId28"/>
    <p:sldId id="444" r:id="rId29"/>
    <p:sldId id="447" r:id="rId30"/>
    <p:sldId id="448" r:id="rId31"/>
    <p:sldId id="449" r:id="rId32"/>
    <p:sldId id="468" r:id="rId33"/>
  </p:sldIdLst>
  <p:sldSz cx="12192000" cy="6858000"/>
  <p:notesSz cx="6797675" cy="9926638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4" autoAdjust="0"/>
    <p:restoredTop sz="80471" autoAdjust="0"/>
  </p:normalViewPr>
  <p:slideViewPr>
    <p:cSldViewPr snapToGrid="0">
      <p:cViewPr varScale="1">
        <p:scale>
          <a:sx n="97" d="100"/>
          <a:sy n="97" d="100"/>
        </p:scale>
        <p:origin x="10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regneark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n-NO" dirty="0"/>
              <a:t>Folketalsutvikling, 2000 til 2019 og framskriving til </a:t>
            </a:r>
            <a:r>
              <a:rPr lang="nn-NO" dirty="0" smtClean="0"/>
              <a:t>2040</a:t>
            </a:r>
            <a:endParaRPr lang="nn-NO" dirty="0"/>
          </a:p>
        </c:rich>
      </c:tx>
      <c:layout>
        <c:manualLayout>
          <c:xMode val="edge"/>
          <c:yMode val="edge"/>
          <c:x val="0.30748791345936716"/>
          <c:y val="1.97121450317190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>
        <c:manualLayout>
          <c:layoutTarget val="inner"/>
          <c:xMode val="edge"/>
          <c:yMode val="edge"/>
          <c:x val="0.10848652777777777"/>
          <c:y val="0.10906963605767518"/>
          <c:w val="0.87211069444444445"/>
          <c:h val="0.72009051301297611"/>
        </c:manualLayout>
      </c:layout>
      <c:barChart>
        <c:barDir val="col"/>
        <c:grouping val="clustered"/>
        <c:varyColors val="0"/>
        <c:ser>
          <c:idx val="4"/>
          <c:order val="0"/>
          <c:tx>
            <c:strRef>
              <c:f>Output!$N$75</c:f>
              <c:strCache>
                <c:ptCount val="1"/>
                <c:pt idx="0">
                  <c:v>Innvandrarar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FA89-43C7-A8A5-ACB42C87D1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Output!$O$70:$BC$70</c:f>
              <c:numCache>
                <c:formatCode>General</c:formatCode>
                <c:ptCount val="4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</c:numCache>
            </c:numRef>
          </c:cat>
          <c:val>
            <c:numRef>
              <c:f>Output!$O$75:$AH$75</c:f>
              <c:numCache>
                <c:formatCode>#,##0</c:formatCode>
                <c:ptCount val="20"/>
                <c:pt idx="0">
                  <c:v>2992</c:v>
                </c:pt>
                <c:pt idx="1">
                  <c:v>2978</c:v>
                </c:pt>
                <c:pt idx="2">
                  <c:v>2921</c:v>
                </c:pt>
                <c:pt idx="3">
                  <c:v>2892</c:v>
                </c:pt>
                <c:pt idx="4">
                  <c:v>2911</c:v>
                </c:pt>
                <c:pt idx="5">
                  <c:v>2895</c:v>
                </c:pt>
                <c:pt idx="6">
                  <c:v>2901</c:v>
                </c:pt>
                <c:pt idx="7">
                  <c:v>2897</c:v>
                </c:pt>
                <c:pt idx="8">
                  <c:v>2912</c:v>
                </c:pt>
                <c:pt idx="9">
                  <c:v>2908</c:v>
                </c:pt>
                <c:pt idx="10">
                  <c:v>2931</c:v>
                </c:pt>
                <c:pt idx="11">
                  <c:v>2929</c:v>
                </c:pt>
                <c:pt idx="12">
                  <c:v>2944</c:v>
                </c:pt>
                <c:pt idx="13">
                  <c:v>2980</c:v>
                </c:pt>
                <c:pt idx="14">
                  <c:v>3009</c:v>
                </c:pt>
                <c:pt idx="15">
                  <c:v>3093</c:v>
                </c:pt>
                <c:pt idx="16">
                  <c:v>3140</c:v>
                </c:pt>
                <c:pt idx="17">
                  <c:v>3189</c:v>
                </c:pt>
                <c:pt idx="18">
                  <c:v>3194</c:v>
                </c:pt>
                <c:pt idx="19">
                  <c:v>3201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A89-43C7-A8A5-ACB42C87D104}"/>
            </c:ext>
          </c:extLst>
        </c:ser>
        <c:ser>
          <c:idx val="0"/>
          <c:order val="1"/>
          <c:tx>
            <c:strRef>
              <c:f>Output!$N$71</c:f>
              <c:strCache>
                <c:ptCount val="1"/>
                <c:pt idx="0">
                  <c:v>Befolkninga utan innvandrarar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Output!$O$70:$BC$70</c:f>
              <c:numCache>
                <c:formatCode>General</c:formatCode>
                <c:ptCount val="4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</c:numCache>
            </c:numRef>
          </c:cat>
          <c:val>
            <c:numRef>
              <c:f>Output!$O$71:$AH$71</c:f>
              <c:numCache>
                <c:formatCode>#,##0</c:formatCode>
                <c:ptCount val="20"/>
                <c:pt idx="0">
                  <c:v>2920</c:v>
                </c:pt>
                <c:pt idx="1">
                  <c:v>2912</c:v>
                </c:pt>
                <c:pt idx="2">
                  <c:v>2872</c:v>
                </c:pt>
                <c:pt idx="3">
                  <c:v>2854</c:v>
                </c:pt>
                <c:pt idx="4">
                  <c:v>2866</c:v>
                </c:pt>
                <c:pt idx="5">
                  <c:v>2851</c:v>
                </c:pt>
                <c:pt idx="6">
                  <c:v>2853</c:v>
                </c:pt>
                <c:pt idx="7">
                  <c:v>2847</c:v>
                </c:pt>
                <c:pt idx="8">
                  <c:v>2847</c:v>
                </c:pt>
                <c:pt idx="9">
                  <c:v>2838</c:v>
                </c:pt>
                <c:pt idx="10">
                  <c:v>2838</c:v>
                </c:pt>
                <c:pt idx="11">
                  <c:v>2816</c:v>
                </c:pt>
                <c:pt idx="12">
                  <c:v>2812</c:v>
                </c:pt>
                <c:pt idx="13">
                  <c:v>2816</c:v>
                </c:pt>
                <c:pt idx="14">
                  <c:v>2830</c:v>
                </c:pt>
                <c:pt idx="15">
                  <c:v>2863</c:v>
                </c:pt>
                <c:pt idx="16">
                  <c:v>2875</c:v>
                </c:pt>
                <c:pt idx="17">
                  <c:v>2903</c:v>
                </c:pt>
                <c:pt idx="18">
                  <c:v>2919</c:v>
                </c:pt>
                <c:pt idx="19">
                  <c:v>2937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89-43C7-A8A5-ACB42C87D104}"/>
            </c:ext>
          </c:extLst>
        </c:ser>
        <c:ser>
          <c:idx val="5"/>
          <c:order val="2"/>
          <c:tx>
            <c:strRef>
              <c:f>Output!$N$76</c:f>
              <c:strCache>
                <c:ptCount val="1"/>
                <c:pt idx="0">
                  <c:v>Framskriving av innvandrarar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A89-43C7-A8A5-ACB42C87D10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A89-43C7-A8A5-ACB42C87D10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A89-43C7-A8A5-ACB42C87D10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FA89-43C7-A8A5-ACB42C87D10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FA89-43C7-A8A5-ACB42C87D10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FA89-43C7-A8A5-ACB42C87D10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FA89-43C7-A8A5-ACB42C87D10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FA89-43C7-A8A5-ACB42C87D10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FA89-43C7-A8A5-ACB42C87D10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FA89-43C7-A8A5-ACB42C87D10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FA89-43C7-A8A5-ACB42C87D10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FA89-43C7-A8A5-ACB42C87D10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FA89-43C7-A8A5-ACB42C87D10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FA89-43C7-A8A5-ACB42C87D10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FA89-43C7-A8A5-ACB42C87D10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FA89-43C7-A8A5-ACB42C87D104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FA89-43C7-A8A5-ACB42C87D10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FA89-43C7-A8A5-ACB42C87D104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FA89-43C7-A8A5-ACB42C87D104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FA89-43C7-A8A5-ACB42C87D1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Output!$O$70:$BC$70</c:f>
              <c:numCache>
                <c:formatCode>General</c:formatCode>
                <c:ptCount val="4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</c:numCache>
            </c:numRef>
          </c:cat>
          <c:val>
            <c:numRef>
              <c:f>Output!$O$76:$BC$76</c:f>
              <c:numCache>
                <c:formatCode>#,##0</c:formatCode>
                <c:ptCount val="41"/>
                <c:pt idx="20">
                  <c:v>3222</c:v>
                </c:pt>
                <c:pt idx="21">
                  <c:v>3243</c:v>
                </c:pt>
                <c:pt idx="22">
                  <c:v>3264</c:v>
                </c:pt>
                <c:pt idx="23">
                  <c:v>3286</c:v>
                </c:pt>
                <c:pt idx="24">
                  <c:v>3308</c:v>
                </c:pt>
                <c:pt idx="25">
                  <c:v>3330</c:v>
                </c:pt>
                <c:pt idx="26">
                  <c:v>3353</c:v>
                </c:pt>
                <c:pt idx="27">
                  <c:v>3375</c:v>
                </c:pt>
                <c:pt idx="28">
                  <c:v>3397</c:v>
                </c:pt>
                <c:pt idx="29">
                  <c:v>3419</c:v>
                </c:pt>
                <c:pt idx="30">
                  <c:v>3441</c:v>
                </c:pt>
                <c:pt idx="31">
                  <c:v>3463</c:v>
                </c:pt>
                <c:pt idx="32">
                  <c:v>3484</c:v>
                </c:pt>
                <c:pt idx="33">
                  <c:v>3504</c:v>
                </c:pt>
                <c:pt idx="34">
                  <c:v>3524</c:v>
                </c:pt>
                <c:pt idx="35">
                  <c:v>3544</c:v>
                </c:pt>
                <c:pt idx="36">
                  <c:v>3562</c:v>
                </c:pt>
                <c:pt idx="37">
                  <c:v>3580</c:v>
                </c:pt>
                <c:pt idx="38">
                  <c:v>3598</c:v>
                </c:pt>
                <c:pt idx="39">
                  <c:v>3614</c:v>
                </c:pt>
                <c:pt idx="40">
                  <c:v>3630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7-FA89-43C7-A8A5-ACB42C87D104}"/>
            </c:ext>
          </c:extLst>
        </c:ser>
        <c:ser>
          <c:idx val="1"/>
          <c:order val="3"/>
          <c:tx>
            <c:strRef>
              <c:f>Output!$N$72</c:f>
              <c:strCache>
                <c:ptCount val="1"/>
                <c:pt idx="0">
                  <c:v>Framskriving av befolkninga utan innvandrarar</c:v>
                </c:pt>
              </c:strCache>
              <c:extLst xmlns:c15="http://schemas.microsoft.com/office/drawing/2012/chart"/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Output!$O$70:$BC$70</c:f>
              <c:numCache>
                <c:formatCode>General</c:formatCode>
                <c:ptCount val="4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  <c:pt idx="27">
                  <c:v>2027</c:v>
                </c:pt>
                <c:pt idx="28">
                  <c:v>2028</c:v>
                </c:pt>
                <c:pt idx="29">
                  <c:v>2029</c:v>
                </c:pt>
                <c:pt idx="30">
                  <c:v>2030</c:v>
                </c:pt>
                <c:pt idx="31">
                  <c:v>2031</c:v>
                </c:pt>
                <c:pt idx="32">
                  <c:v>2032</c:v>
                </c:pt>
                <c:pt idx="33">
                  <c:v>2033</c:v>
                </c:pt>
                <c:pt idx="34">
                  <c:v>2034</c:v>
                </c:pt>
                <c:pt idx="35">
                  <c:v>2035</c:v>
                </c:pt>
                <c:pt idx="36">
                  <c:v>2036</c:v>
                </c:pt>
                <c:pt idx="37">
                  <c:v>2037</c:v>
                </c:pt>
                <c:pt idx="38">
                  <c:v>2038</c:v>
                </c:pt>
                <c:pt idx="39">
                  <c:v>2039</c:v>
                </c:pt>
                <c:pt idx="40">
                  <c:v>2040</c:v>
                </c:pt>
              </c:numCache>
            </c:numRef>
          </c:cat>
          <c:val>
            <c:numRef>
              <c:f>Output!$O$72:$BC$72</c:f>
              <c:numCache>
                <c:formatCode>#,##0</c:formatCode>
                <c:ptCount val="41"/>
                <c:pt idx="20">
                  <c:v>2957</c:v>
                </c:pt>
                <c:pt idx="21">
                  <c:v>2977</c:v>
                </c:pt>
                <c:pt idx="22">
                  <c:v>2997</c:v>
                </c:pt>
                <c:pt idx="23">
                  <c:v>3018</c:v>
                </c:pt>
                <c:pt idx="24">
                  <c:v>3039</c:v>
                </c:pt>
                <c:pt idx="25">
                  <c:v>3060</c:v>
                </c:pt>
                <c:pt idx="26">
                  <c:v>3081</c:v>
                </c:pt>
                <c:pt idx="27">
                  <c:v>3102</c:v>
                </c:pt>
                <c:pt idx="28">
                  <c:v>3123</c:v>
                </c:pt>
                <c:pt idx="29">
                  <c:v>3144</c:v>
                </c:pt>
                <c:pt idx="30">
                  <c:v>3164</c:v>
                </c:pt>
                <c:pt idx="31">
                  <c:v>3184</c:v>
                </c:pt>
                <c:pt idx="32">
                  <c:v>3204</c:v>
                </c:pt>
                <c:pt idx="33">
                  <c:v>3223</c:v>
                </c:pt>
                <c:pt idx="34">
                  <c:v>3241</c:v>
                </c:pt>
                <c:pt idx="35">
                  <c:v>3259</c:v>
                </c:pt>
                <c:pt idx="36">
                  <c:v>3277</c:v>
                </c:pt>
                <c:pt idx="37">
                  <c:v>3293</c:v>
                </c:pt>
                <c:pt idx="38">
                  <c:v>3309</c:v>
                </c:pt>
                <c:pt idx="39">
                  <c:v>3324</c:v>
                </c:pt>
                <c:pt idx="40">
                  <c:v>3338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8-FA89-43C7-A8A5-ACB42C87D1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3784656"/>
        <c:axId val="483784984"/>
        <c:extLst>
          <c:ext xmlns:c15="http://schemas.microsoft.com/office/drawing/2012/chart" uri="{02D57815-91ED-43cb-92C2-25804820EDAC}">
            <c15:filteredBarSeries>
              <c15:ser>
                <c:idx val="2"/>
                <c:order val="4"/>
                <c:tx>
                  <c:strRef>
                    <c:extLst>
                      <c:ext uri="{02D57815-91ED-43cb-92C2-25804820EDAC}">
                        <c15:formulaRef>
                          <c15:sqref>Output!$N$73</c15:sqref>
                        </c15:formulaRef>
                      </c:ext>
                    </c:extLst>
                    <c:strCache>
                      <c:ptCount val="1"/>
                      <c:pt idx="0">
                        <c:v>Innvandrarar, historisk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Output!$O$70:$BC$70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  <c:pt idx="25">
                        <c:v>2025</c:v>
                      </c:pt>
                      <c:pt idx="26">
                        <c:v>2026</c:v>
                      </c:pt>
                      <c:pt idx="27">
                        <c:v>2027</c:v>
                      </c:pt>
                      <c:pt idx="28">
                        <c:v>2028</c:v>
                      </c:pt>
                      <c:pt idx="29">
                        <c:v>2029</c:v>
                      </c:pt>
                      <c:pt idx="30">
                        <c:v>2030</c:v>
                      </c:pt>
                      <c:pt idx="31">
                        <c:v>2031</c:v>
                      </c:pt>
                      <c:pt idx="32">
                        <c:v>2032</c:v>
                      </c:pt>
                      <c:pt idx="33">
                        <c:v>2033</c:v>
                      </c:pt>
                      <c:pt idx="34">
                        <c:v>2034</c:v>
                      </c:pt>
                      <c:pt idx="35">
                        <c:v>2035</c:v>
                      </c:pt>
                      <c:pt idx="36">
                        <c:v>2036</c:v>
                      </c:pt>
                      <c:pt idx="37">
                        <c:v>2037</c:v>
                      </c:pt>
                      <c:pt idx="38">
                        <c:v>2038</c:v>
                      </c:pt>
                      <c:pt idx="39">
                        <c:v>2039</c:v>
                      </c:pt>
                      <c:pt idx="40">
                        <c:v>2040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Output!$O$73:$AS$73</c15:sqref>
                        </c15:formulaRef>
                      </c:ext>
                    </c:extLst>
                    <c:numCache>
                      <c:formatCode>#,##0</c:formatCode>
                      <c:ptCount val="31"/>
                      <c:pt idx="0">
                        <c:v>72</c:v>
                      </c:pt>
                      <c:pt idx="1">
                        <c:v>66</c:v>
                      </c:pt>
                      <c:pt idx="2">
                        <c:v>49</c:v>
                      </c:pt>
                      <c:pt idx="3">
                        <c:v>38</c:v>
                      </c:pt>
                      <c:pt idx="4">
                        <c:v>45</c:v>
                      </c:pt>
                      <c:pt idx="5">
                        <c:v>44</c:v>
                      </c:pt>
                      <c:pt idx="6">
                        <c:v>48</c:v>
                      </c:pt>
                      <c:pt idx="7">
                        <c:v>50</c:v>
                      </c:pt>
                      <c:pt idx="8">
                        <c:v>65</c:v>
                      </c:pt>
                      <c:pt idx="9">
                        <c:v>70</c:v>
                      </c:pt>
                      <c:pt idx="10">
                        <c:v>93</c:v>
                      </c:pt>
                      <c:pt idx="11">
                        <c:v>113</c:v>
                      </c:pt>
                      <c:pt idx="12">
                        <c:v>132</c:v>
                      </c:pt>
                      <c:pt idx="13">
                        <c:v>164</c:v>
                      </c:pt>
                      <c:pt idx="14">
                        <c:v>179</c:v>
                      </c:pt>
                      <c:pt idx="15">
                        <c:v>230</c:v>
                      </c:pt>
                      <c:pt idx="16">
                        <c:v>265</c:v>
                      </c:pt>
                      <c:pt idx="17">
                        <c:v>286</c:v>
                      </c:pt>
                      <c:pt idx="18">
                        <c:v>275</c:v>
                      </c:pt>
                      <c:pt idx="19">
                        <c:v>264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9-FA89-43C7-A8A5-ACB42C87D104}"/>
                  </c:ext>
                </c:extLst>
              </c15:ser>
            </c15:filteredBarSeries>
            <c15:filteredBarSeries>
              <c15:ser>
                <c:idx val="3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Output!$N$74</c15:sqref>
                        </c15:formulaRef>
                      </c:ext>
                    </c:extLst>
                    <c:strCache>
                      <c:ptCount val="1"/>
                      <c:pt idx="0">
                        <c:v>Innvandrarar, framskriving</c:v>
                      </c:pt>
                    </c:strCache>
                  </c:strRef>
                </c:tx>
                <c:spPr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Output!$O$70:$BC$70</c15:sqref>
                        </c15:formulaRef>
                      </c:ext>
                    </c:extLst>
                    <c:numCache>
                      <c:formatCode>General</c:formatCode>
                      <c:ptCount val="41"/>
                      <c:pt idx="0">
                        <c:v>2000</c:v>
                      </c:pt>
                      <c:pt idx="1">
                        <c:v>2001</c:v>
                      </c:pt>
                      <c:pt idx="2">
                        <c:v>2002</c:v>
                      </c:pt>
                      <c:pt idx="3">
                        <c:v>2003</c:v>
                      </c:pt>
                      <c:pt idx="4">
                        <c:v>2004</c:v>
                      </c:pt>
                      <c:pt idx="5">
                        <c:v>2005</c:v>
                      </c:pt>
                      <c:pt idx="6">
                        <c:v>2006</c:v>
                      </c:pt>
                      <c:pt idx="7">
                        <c:v>2007</c:v>
                      </c:pt>
                      <c:pt idx="8">
                        <c:v>2008</c:v>
                      </c:pt>
                      <c:pt idx="9">
                        <c:v>2009</c:v>
                      </c:pt>
                      <c:pt idx="10">
                        <c:v>2010</c:v>
                      </c:pt>
                      <c:pt idx="11">
                        <c:v>2011</c:v>
                      </c:pt>
                      <c:pt idx="12">
                        <c:v>2012</c:v>
                      </c:pt>
                      <c:pt idx="13">
                        <c:v>2013</c:v>
                      </c:pt>
                      <c:pt idx="14">
                        <c:v>2014</c:v>
                      </c:pt>
                      <c:pt idx="15">
                        <c:v>2015</c:v>
                      </c:pt>
                      <c:pt idx="16">
                        <c:v>2016</c:v>
                      </c:pt>
                      <c:pt idx="17">
                        <c:v>2017</c:v>
                      </c:pt>
                      <c:pt idx="18">
                        <c:v>2018</c:v>
                      </c:pt>
                      <c:pt idx="19">
                        <c:v>2019</c:v>
                      </c:pt>
                      <c:pt idx="20">
                        <c:v>2020</c:v>
                      </c:pt>
                      <c:pt idx="21">
                        <c:v>2021</c:v>
                      </c:pt>
                      <c:pt idx="22">
                        <c:v>2022</c:v>
                      </c:pt>
                      <c:pt idx="23">
                        <c:v>2023</c:v>
                      </c:pt>
                      <c:pt idx="24">
                        <c:v>2024</c:v>
                      </c:pt>
                      <c:pt idx="25">
                        <c:v>2025</c:v>
                      </c:pt>
                      <c:pt idx="26">
                        <c:v>2026</c:v>
                      </c:pt>
                      <c:pt idx="27">
                        <c:v>2027</c:v>
                      </c:pt>
                      <c:pt idx="28">
                        <c:v>2028</c:v>
                      </c:pt>
                      <c:pt idx="29">
                        <c:v>2029</c:v>
                      </c:pt>
                      <c:pt idx="30">
                        <c:v>2030</c:v>
                      </c:pt>
                      <c:pt idx="31">
                        <c:v>2031</c:v>
                      </c:pt>
                      <c:pt idx="32">
                        <c:v>2032</c:v>
                      </c:pt>
                      <c:pt idx="33">
                        <c:v>2033</c:v>
                      </c:pt>
                      <c:pt idx="34">
                        <c:v>2034</c:v>
                      </c:pt>
                      <c:pt idx="35">
                        <c:v>2035</c:v>
                      </c:pt>
                      <c:pt idx="36">
                        <c:v>2036</c:v>
                      </c:pt>
                      <c:pt idx="37">
                        <c:v>2037</c:v>
                      </c:pt>
                      <c:pt idx="38">
                        <c:v>2038</c:v>
                      </c:pt>
                      <c:pt idx="39">
                        <c:v>2039</c:v>
                      </c:pt>
                      <c:pt idx="40">
                        <c:v>2040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Output!$O$74:$AS$74</c15:sqref>
                        </c15:formulaRef>
                      </c:ext>
                    </c:extLst>
                    <c:numCache>
                      <c:formatCode>#,##0</c:formatCode>
                      <c:ptCount val="31"/>
                      <c:pt idx="20">
                        <c:v>265</c:v>
                      </c:pt>
                      <c:pt idx="21">
                        <c:v>266</c:v>
                      </c:pt>
                      <c:pt idx="22">
                        <c:v>267</c:v>
                      </c:pt>
                      <c:pt idx="23">
                        <c:v>268</c:v>
                      </c:pt>
                      <c:pt idx="24">
                        <c:v>269</c:v>
                      </c:pt>
                      <c:pt idx="25">
                        <c:v>270</c:v>
                      </c:pt>
                      <c:pt idx="26">
                        <c:v>272</c:v>
                      </c:pt>
                      <c:pt idx="27">
                        <c:v>273</c:v>
                      </c:pt>
                      <c:pt idx="28">
                        <c:v>274</c:v>
                      </c:pt>
                      <c:pt idx="29">
                        <c:v>275</c:v>
                      </c:pt>
                      <c:pt idx="30">
                        <c:v>277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FA89-43C7-A8A5-ACB42C87D104}"/>
                  </c:ext>
                </c:extLst>
              </c15:ser>
            </c15:filteredBarSeries>
          </c:ext>
        </c:extLst>
      </c:barChart>
      <c:catAx>
        <c:axId val="4837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83784984"/>
        <c:crosses val="autoZero"/>
        <c:auto val="1"/>
        <c:lblAlgn val="ctr"/>
        <c:lblOffset val="100"/>
        <c:noMultiLvlLbl val="0"/>
      </c:catAx>
      <c:valAx>
        <c:axId val="4837849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strRef>
              <c:f>Output!$C$66</c:f>
              <c:strCache>
                <c:ptCount val="1"/>
                <c:pt idx="0">
                  <c:v>Tal personar</c:v>
                </c:pt>
              </c:strCache>
            </c:strRef>
          </c:tx>
          <c:layout>
            <c:manualLayout>
              <c:xMode val="edge"/>
              <c:yMode val="edge"/>
              <c:x val="4.413843901674485E-2"/>
              <c:y val="0.426807123116405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83784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797025459372737"/>
          <c:y val="0.90208269230769234"/>
          <c:w val="0.69995003518883547"/>
          <c:h val="7.07805555555555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5B170-0002-4E08-9F14-56A465469E5C}" type="datetimeFigureOut">
              <a:rPr lang="nb-NO" smtClean="0"/>
              <a:t>03.07.2019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45CEB-8C93-4424-86BF-B97E0BFA253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90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45CEB-8C93-4424-86BF-B97E0BFA253C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3312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45CEB-8C93-4424-86BF-B97E0BFA253C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9616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45CEB-8C93-4424-86BF-B97E0BFA253C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55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45CEB-8C93-4424-86BF-B97E0BFA253C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6953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45CEB-8C93-4424-86BF-B97E0BFA253C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4587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45CEB-8C93-4424-86BF-B97E0BFA253C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26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9600" y="3821439"/>
            <a:ext cx="10668000" cy="14700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4124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1085851"/>
            <a:ext cx="10972800" cy="50403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0693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523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68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7907" y="4263333"/>
            <a:ext cx="9762310" cy="499533"/>
          </a:xfrm>
        </p:spPr>
        <p:txBody>
          <a:bodyPr anchor="b">
            <a:noAutofit/>
          </a:bodyPr>
          <a:lstStyle>
            <a:lvl1pPr algn="l">
              <a:lnSpc>
                <a:spcPts val="3800"/>
              </a:lnSpc>
              <a:defRPr sz="36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7908" y="4779798"/>
            <a:ext cx="9762309" cy="787400"/>
          </a:xfrm>
        </p:spPr>
        <p:txBody>
          <a:bodyPr>
            <a:noAutofit/>
          </a:bodyPr>
          <a:lstStyle>
            <a:lvl1pPr marL="0" indent="0" algn="l">
              <a:lnSpc>
                <a:spcPts val="3800"/>
              </a:lnSpc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738" y="3371672"/>
            <a:ext cx="1740412" cy="371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904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6168"/>
            <a:ext cx="12192000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185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lys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075" y="3733800"/>
            <a:ext cx="3587503" cy="765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904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05" y="5424170"/>
            <a:ext cx="12202809" cy="143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0218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0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4" y="1547108"/>
            <a:ext cx="8647289" cy="702204"/>
          </a:xfrm>
        </p:spPr>
        <p:txBody>
          <a:bodyPr/>
          <a:lstStyle>
            <a:lvl1pPr>
              <a:defRPr sz="3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4" y="2277533"/>
            <a:ext cx="8647289" cy="38883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tx2"/>
              </a:buClr>
              <a:defRPr sz="2000"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98721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5912" y="1986576"/>
            <a:ext cx="8568265" cy="702204"/>
          </a:xfrm>
        </p:spPr>
        <p:txBody>
          <a:bodyPr/>
          <a:lstStyle>
            <a:lvl1pPr>
              <a:defRPr sz="30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5912" y="2709334"/>
            <a:ext cx="8568265" cy="3456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tx2"/>
              </a:buClr>
              <a:defRPr sz="2000"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9" name="Rett linje 8"/>
          <p:cNvCxnSpPr/>
          <p:nvPr/>
        </p:nvCxnSpPr>
        <p:spPr>
          <a:xfrm>
            <a:off x="515938" y="6345238"/>
            <a:ext cx="11160125" cy="0"/>
          </a:xfrm>
          <a:prstGeom prst="line">
            <a:avLst/>
          </a:prstGeom>
          <a:ln w="3175">
            <a:solidFill>
              <a:srgbClr val="555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709" y="6427090"/>
            <a:ext cx="911354" cy="195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88" y="0"/>
            <a:ext cx="12204788" cy="92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r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25499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8249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ald og eitt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4" name="Plassholder for innhold 3"/>
          <p:cNvSpPr>
            <a:spLocks noGrp="1"/>
          </p:cNvSpPr>
          <p:nvPr>
            <p:ph sz="quarter" idx="14"/>
          </p:nvPr>
        </p:nvSpPr>
        <p:spPr>
          <a:xfrm>
            <a:off x="6248400" y="1825625"/>
            <a:ext cx="5427663" cy="43513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0578757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n-NO" noProof="0" dirty="0" smtClean="0"/>
              <a:t>Klikk for å redigere tittelstil</a:t>
            </a:r>
            <a:endParaRPr lang="nn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195503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spalter/boks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9" y="1825625"/>
            <a:ext cx="3522662" cy="4351338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3874" y="1825625"/>
            <a:ext cx="3532189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4"/>
          </p:nvPr>
        </p:nvSpPr>
        <p:spPr>
          <a:xfrm>
            <a:off x="4394200" y="1825625"/>
            <a:ext cx="3394075" cy="43513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9482301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ald og to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464" y="1825625"/>
            <a:ext cx="5435600" cy="205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240464" y="4124963"/>
            <a:ext cx="5435599" cy="205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016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4"/>
          </p:nvPr>
        </p:nvSpPr>
        <p:spPr>
          <a:xfrm>
            <a:off x="515938" y="512763"/>
            <a:ext cx="6507163" cy="183924"/>
          </a:xfrm>
        </p:spPr>
        <p:txBody>
          <a:bodyPr>
            <a:noAutofit/>
          </a:bodyPr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200" b="1" cap="all" baseline="0"/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515938" y="696687"/>
            <a:ext cx="11160125" cy="7576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27764" y="1825625"/>
            <a:ext cx="5435599" cy="4351338"/>
          </a:xfrm>
        </p:spPr>
        <p:txBody>
          <a:bodyPr/>
          <a:lstStyle>
            <a:lvl1pPr marL="177800" indent="-1778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1046512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full breid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9931400" y="0"/>
            <a:ext cx="226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9" y="4170200"/>
            <a:ext cx="11160124" cy="1604067"/>
          </a:xfrm>
        </p:spPr>
        <p:txBody>
          <a:bodyPr/>
          <a:lstStyle>
            <a:lvl1pPr>
              <a:defRPr b="0" i="1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8" name="Plassholder for innhold 7"/>
          <p:cNvSpPr>
            <a:spLocks noGrp="1"/>
          </p:cNvSpPr>
          <p:nvPr>
            <p:ph sz="quarter" idx="14"/>
          </p:nvPr>
        </p:nvSpPr>
        <p:spPr>
          <a:xfrm>
            <a:off x="0" y="0"/>
            <a:ext cx="12192000" cy="6154738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45579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736"/>
            <a:ext cx="12205694" cy="6867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35075" y="4191000"/>
            <a:ext cx="10440988" cy="944298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3"/>
          </p:nvPr>
        </p:nvSpPr>
        <p:spPr bwMode="white">
          <a:xfrm>
            <a:off x="1235075" y="3814233"/>
            <a:ext cx="8304036" cy="3090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2"/>
                </a:solidFill>
              </a:defRPr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16483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075" y="4191000"/>
            <a:ext cx="10440988" cy="944298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35075" y="3814233"/>
            <a:ext cx="8304035" cy="3090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2"/>
                </a:solidFill>
              </a:defRPr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14981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3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075" y="4191000"/>
            <a:ext cx="10440988" cy="944298"/>
          </a:xfrm>
        </p:spPr>
        <p:txBody>
          <a:bodyPr anchor="t" anchorCtr="0">
            <a:noAutofit/>
          </a:bodyPr>
          <a:lstStyle>
            <a:lvl1pPr algn="l">
              <a:lnSpc>
                <a:spcPts val="4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35075" y="3814233"/>
            <a:ext cx="8304036" cy="3090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bg2"/>
                </a:solidFill>
              </a:defRPr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792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tel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5075" y="4191000"/>
            <a:ext cx="10440988" cy="944298"/>
          </a:xfrm>
        </p:spPr>
        <p:txBody>
          <a:bodyPr anchor="t" anchorCtr="0">
            <a:noAutofit/>
          </a:bodyPr>
          <a:lstStyle>
            <a:lvl1pPr algn="l">
              <a:lnSpc>
                <a:spcPts val="32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9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1235075" y="3814233"/>
            <a:ext cx="8304036" cy="3090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000" b="1" cap="all" baseline="0">
                <a:solidFill>
                  <a:schemeClr val="tx2"/>
                </a:solidFill>
              </a:defRPr>
            </a:lvl1pPr>
            <a:lvl2pPr marL="169862" indent="0">
              <a:buNone/>
              <a:defRPr/>
            </a:lvl2pPr>
            <a:lvl3pPr marL="363538" indent="0">
              <a:buNone/>
              <a:defRPr/>
            </a:lvl3pPr>
            <a:lvl4pPr marL="541338" indent="0">
              <a:buNone/>
              <a:defRPr/>
            </a:lvl4pPr>
            <a:lvl5pPr marL="719138" indent="0">
              <a:buNone/>
              <a:defRPr/>
            </a:lvl5pPr>
          </a:lstStyle>
          <a:p>
            <a:pPr lvl="0"/>
            <a:r>
              <a:rPr lang="nb-NO" smtClean="0"/>
              <a:t>Rediger tekststiler i malen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9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6168"/>
            <a:ext cx="12192000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91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07268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9600" y="3821439"/>
            <a:ext cx="10668000" cy="14700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207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6447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n-NO" noProof="0" dirty="0" smtClean="0"/>
              <a:t>Klikk for å redigere tittelstil</a:t>
            </a:r>
            <a:endParaRPr lang="nn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214909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66EEC5-AE48-F448-820D-3D23083F56A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672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21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853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142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996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6EEC5-AE48-F448-820D-3D23083F56A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016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264849" cy="706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n-NO" noProof="0" dirty="0" smtClean="0"/>
              <a:t>Klikk for å redigere tittelstil</a:t>
            </a:r>
            <a:endParaRPr lang="nn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21960" y="6356351"/>
            <a:ext cx="560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8569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5938" y="696685"/>
            <a:ext cx="11160125" cy="75764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9" y="1825626"/>
            <a:ext cx="11160124" cy="4340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5938" y="6427255"/>
            <a:ext cx="1238956" cy="2054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09545" y="6427091"/>
            <a:ext cx="572911" cy="2054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900" b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566EEC5-AE48-F448-820D-3D23083F56AA}" type="slidenum">
              <a:rPr lang="nn-NO" smtClean="0"/>
              <a:pPr/>
              <a:t>‹#›</a:t>
            </a:fld>
            <a:endParaRPr lang="nn-NO" dirty="0"/>
          </a:p>
        </p:txBody>
      </p:sp>
      <p:cxnSp>
        <p:nvCxnSpPr>
          <p:cNvPr id="9" name="Rett linje 8"/>
          <p:cNvCxnSpPr/>
          <p:nvPr/>
        </p:nvCxnSpPr>
        <p:spPr>
          <a:xfrm>
            <a:off x="515938" y="6345238"/>
            <a:ext cx="11160125" cy="0"/>
          </a:xfrm>
          <a:prstGeom prst="line">
            <a:avLst/>
          </a:prstGeom>
          <a:ln w="3175">
            <a:solidFill>
              <a:srgbClr val="555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709" y="6427090"/>
            <a:ext cx="911354" cy="1950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2150" y="0"/>
            <a:ext cx="2219850" cy="11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5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55555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7800" indent="-1778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55600" indent="-185738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&gt;"/>
        <a:defRPr sz="1600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1338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-"/>
        <a:defRPr sz="1600" i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19138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-"/>
        <a:defRPr sz="1600" i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6938" indent="-1778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-"/>
        <a:defRPr sz="1600" i="1" kern="1200">
          <a:solidFill>
            <a:srgbClr val="55555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2861498" y="3349035"/>
            <a:ext cx="6284681" cy="902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Fitjar kommune</a:t>
            </a:r>
            <a:r>
              <a:rPr lang="nn-NO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nn-NO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nn-NO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2019</a:t>
            </a:r>
            <a:endParaRPr lang="nn-NO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9013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 og HFK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ma"/>
          <p:cNvSpPr txBox="1">
            <a:spLocks/>
          </p:cNvSpPr>
          <p:nvPr/>
        </p:nvSpPr>
        <p:spPr>
          <a:xfrm>
            <a:off x="3012015" y="6404442"/>
            <a:ext cx="6249971" cy="4424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HFK sitt hovudalternativ (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2019)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ligg til grunn for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framskrivingane. </a:t>
            </a:r>
          </a:p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Planlagd publisert i august 2019.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635000"/>
            <a:ext cx="896498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235397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 og HFK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ma"/>
          <p:cNvSpPr txBox="1">
            <a:spLocks/>
          </p:cNvSpPr>
          <p:nvPr/>
        </p:nvSpPr>
        <p:spPr>
          <a:xfrm>
            <a:off x="3012015" y="6404442"/>
            <a:ext cx="6249971" cy="4424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HFK sitt hovudalternativ (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2019)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ligg til grunn for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framskrivingane.</a:t>
            </a:r>
          </a:p>
          <a:p>
            <a:pPr algn="ctr"/>
            <a:r>
              <a:rPr lang="nb-NO" sz="1200" i="1" dirty="0" err="1" smtClean="0">
                <a:solidFill>
                  <a:schemeClr val="bg1">
                    <a:lumMod val="50000"/>
                  </a:schemeClr>
                </a:solidFill>
              </a:rPr>
              <a:t>Planlagd</a:t>
            </a:r>
            <a:r>
              <a:rPr lang="nb-NO" sz="1200" i="1" dirty="0" smtClean="0">
                <a:solidFill>
                  <a:schemeClr val="bg1">
                    <a:lumMod val="50000"/>
                  </a:schemeClr>
                </a:solidFill>
              </a:rPr>
              <a:t> publisert i august 2019.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635000"/>
            <a:ext cx="8994669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Demografi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tel 6"/>
          <p:cNvSpPr txBox="1">
            <a:spLocks/>
          </p:cNvSpPr>
          <p:nvPr/>
        </p:nvSpPr>
        <p:spPr>
          <a:xfrm>
            <a:off x="3789527" y="1344930"/>
            <a:ext cx="6893562" cy="5789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050" dirty="0" smtClean="0">
                <a:solidFill>
                  <a:schemeClr val="bg1">
                    <a:lumMod val="50000"/>
                  </a:schemeClr>
                </a:solidFill>
              </a:rPr>
              <a:t>Definisjon av </a:t>
            </a:r>
            <a:r>
              <a:rPr lang="nn-NO" sz="1050" i="1" dirty="0" err="1" smtClean="0">
                <a:solidFill>
                  <a:schemeClr val="bg1">
                    <a:lumMod val="50000"/>
                  </a:schemeClr>
                </a:solidFill>
              </a:rPr>
              <a:t>forsørgarbyrde</a:t>
            </a:r>
            <a:r>
              <a:rPr lang="nn-NO" sz="1050" i="1" dirty="0" smtClean="0">
                <a:solidFill>
                  <a:schemeClr val="bg1">
                    <a:lumMod val="50000"/>
                  </a:schemeClr>
                </a:solidFill>
              </a:rPr>
              <a:t> for eldre</a:t>
            </a:r>
            <a:r>
              <a:rPr lang="nn-NO" sz="1050" dirty="0" smtClean="0">
                <a:solidFill>
                  <a:schemeClr val="bg1">
                    <a:lumMod val="50000"/>
                  </a:schemeClr>
                </a:solidFill>
              </a:rPr>
              <a:t>: Forholdet mellom tal personar i aldersgruppa 20 til 66 år (yrkesaktive) og tal eldre personar 67 år og eldre (yrkespassive).</a:t>
            </a:r>
          </a:p>
          <a:p>
            <a:pPr algn="l"/>
            <a:endParaRPr lang="nn-NO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ma"/>
          <p:cNvSpPr txBox="1">
            <a:spLocks/>
          </p:cNvSpPr>
          <p:nvPr/>
        </p:nvSpPr>
        <p:spPr>
          <a:xfrm>
            <a:off x="3012015" y="6404442"/>
            <a:ext cx="6249971" cy="4424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HFK sitt hovudalternativ (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2019)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ligg til grunn for framskrivingane for Fitjar og Hordaland. SSB sitt hovudalternativ (</a:t>
            </a:r>
            <a:r>
              <a:rPr lang="nn-NO" sz="1200" i="1" dirty="0" err="1" smtClean="0">
                <a:solidFill>
                  <a:schemeClr val="bg1">
                    <a:lumMod val="50000"/>
                  </a:schemeClr>
                </a:solidFill>
              </a:rPr>
              <a:t>MMMM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, 2018) ligg til grunn for framskrivinga for resten av Noreg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Kjelde"/>
          <p:cNvSpPr txBox="1">
            <a:spLocks/>
          </p:cNvSpPr>
          <p:nvPr/>
        </p:nvSpPr>
        <p:spPr>
          <a:xfrm>
            <a:off x="7502013" y="6356351"/>
            <a:ext cx="3235397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 og HFK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35000"/>
            <a:ext cx="896498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2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752142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752142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Kjelde"/>
          <p:cNvSpPr txBox="1">
            <a:spLocks/>
          </p:cNvSpPr>
          <p:nvPr/>
        </p:nvSpPr>
        <p:spPr>
          <a:xfrm>
            <a:off x="7502013" y="6356351"/>
            <a:ext cx="3235397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 og HFK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ma"/>
          <p:cNvSpPr txBox="1">
            <a:spLocks/>
          </p:cNvSpPr>
          <p:nvPr/>
        </p:nvSpPr>
        <p:spPr>
          <a:xfrm>
            <a:off x="3012015" y="6404442"/>
            <a:ext cx="6249971" cy="4424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HFK sitt hovudalternativ (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2019)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ligg til grunn for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framskrivingane.</a:t>
            </a:r>
          </a:p>
          <a:p>
            <a:pPr algn="ctr"/>
            <a:r>
              <a:rPr lang="nb-NO" sz="1200" i="1" dirty="0" err="1" smtClean="0">
                <a:solidFill>
                  <a:schemeClr val="bg1">
                    <a:lumMod val="50000"/>
                  </a:schemeClr>
                </a:solidFill>
              </a:rPr>
              <a:t>Planlagd</a:t>
            </a:r>
            <a:r>
              <a:rPr lang="nb-NO" sz="1200" i="1" dirty="0" smtClean="0">
                <a:solidFill>
                  <a:schemeClr val="bg1">
                    <a:lumMod val="50000"/>
                  </a:schemeClr>
                </a:solidFill>
              </a:rPr>
              <a:t> publisert i august 2019.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6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7054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SSB, Panda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Næringsstruktur og sysselsetting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ma"/>
          <p:cNvSpPr txBox="1">
            <a:spLocks/>
          </p:cNvSpPr>
          <p:nvPr/>
        </p:nvSpPr>
        <p:spPr>
          <a:xfrm>
            <a:off x="3780149" y="6356349"/>
            <a:ext cx="407238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Endring i datagrunnlaget for sysselsettingstal frå 2015.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Næringsstruktur og sysselsetting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Kjelde"/>
          <p:cNvSpPr txBox="1">
            <a:spLocks/>
          </p:cNvSpPr>
          <p:nvPr/>
        </p:nvSpPr>
        <p:spPr>
          <a:xfrm>
            <a:off x="7502013" y="6356351"/>
            <a:ext cx="324445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</a:t>
            </a:r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HFK (kart) og SSB (datagrunnlag)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12" y="879278"/>
            <a:ext cx="8641098" cy="49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5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208237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Næringsstruktur og sysselsetting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635000"/>
            <a:ext cx="8994669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6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235397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Næringsstruktur og sysselsetting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dirty="0" smtClean="0"/>
              <a:t>Innhald</a:t>
            </a:r>
            <a:endParaRPr lang="nn-NO" dirty="0"/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Plassholder for innhold 7"/>
          <p:cNvSpPr txBox="1">
            <a:spLocks/>
          </p:cNvSpPr>
          <p:nvPr/>
        </p:nvSpPr>
        <p:spPr>
          <a:xfrm>
            <a:off x="609600" y="1178152"/>
            <a:ext cx="558381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7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Demografi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3: 	Folketal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4: 	Folketal, barn og ungdom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5: 	Folketalsvekst etter type</a:t>
            </a:r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nb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6: 	Folketalsvekst i Sunnhordland (kart)</a:t>
            </a:r>
          </a:p>
          <a:p>
            <a:pPr lvl="1"/>
            <a:r>
              <a:rPr lang="nb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7:	Folketalsvekst i Fitjar (kart)</a:t>
            </a:r>
            <a:endParaRPr lang="nn-NO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8: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Fødselsoverskot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9: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Fødslar, del av folketal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10: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Folketalspyramide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11: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Tal personar 67 år og eldre</a:t>
            </a: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12: 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nn-NO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Forsørgarbyrde</a:t>
            </a:r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13: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Innvandring etter region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14: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Innvandring etter land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15: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Kvinner per 100 menn, 20-39 år</a:t>
            </a:r>
          </a:p>
          <a:p>
            <a:pPr lvl="1"/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n-NO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nn-NO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Plassholder for innhold 7"/>
          <p:cNvSpPr txBox="1">
            <a:spLocks/>
          </p:cNvSpPr>
          <p:nvPr/>
        </p:nvSpPr>
        <p:spPr>
          <a:xfrm>
            <a:off x="6006611" y="1187201"/>
            <a:ext cx="5575788" cy="4867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Næringsstruktur og sysselsetting:</a:t>
            </a: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16: 	Sysselsette etter arbeidsstad, indeksert (1986=100)</a:t>
            </a:r>
          </a:p>
          <a:p>
            <a:pPr lvl="1"/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17: 	Endring i sysselsetting i Sunnhordland (kart)</a:t>
            </a:r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18: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Inn- og utpendling, hovudstraumar etter </a:t>
            </a:r>
            <a:r>
              <a:rPr lang="nn-NO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innpendling</a:t>
            </a:r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19: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Inn- og utpendling, hovudstraumar etter </a:t>
            </a:r>
            <a:r>
              <a:rPr lang="nn-NO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utpendlng</a:t>
            </a:r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nb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20: 	Arbeidsplassdekning i Sunnhordland (kart)</a:t>
            </a:r>
            <a:endParaRPr lang="nn-NO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21: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Årleg vekst i folketal og sysselsetting  (Panda-tal for 2016, blir 			truleg oppdatert med SSB-tal før sommaren)</a:t>
            </a: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22: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Næringsstruktur i kommunen</a:t>
            </a: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23: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Næringsstruktur etter kjønn</a:t>
            </a: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24: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Sysselsette etter næring og sektor</a:t>
            </a:r>
          </a:p>
          <a:p>
            <a:endParaRPr lang="nn-NO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Folkehelse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barnehage og sjukeheim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25: 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Utdanningsnivået 16 år og eldre</a:t>
            </a: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26: 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Utdanningsnivået 16 år og eldre, fordelt på kjønn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27: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Tal barn i barnehagar og del barn i private barnehagar</a:t>
            </a:r>
          </a:p>
          <a:p>
            <a:endParaRPr lang="nn-NO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Bustadar 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og hushald</a:t>
            </a:r>
          </a:p>
          <a:p>
            <a:pPr lvl="1"/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28: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Hushald etter type</a:t>
            </a: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29: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Bustadar etter type</a:t>
            </a:r>
          </a:p>
          <a:p>
            <a:pPr lvl="1"/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Slide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30: 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  <a:r>
              <a:rPr lang="nn-NO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Igangsette</a:t>
            </a:r>
            <a:r>
              <a:rPr lang="nn-NO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og fullførte </a:t>
            </a:r>
            <a:r>
              <a:rPr lang="nn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bustadar</a:t>
            </a:r>
          </a:p>
          <a:p>
            <a:pPr lvl="1"/>
            <a:r>
              <a:rPr lang="nb-NO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Slide 31: 	Tettleik av fritids- og bustadbygg i Fitjar (kart)</a:t>
            </a:r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nn-NO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3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Næringsstruktur og sysselsetting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ma"/>
          <p:cNvSpPr txBox="1">
            <a:spLocks/>
          </p:cNvSpPr>
          <p:nvPr/>
        </p:nvSpPr>
        <p:spPr>
          <a:xfrm>
            <a:off x="2408904" y="5852593"/>
            <a:ext cx="657777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Arbeidsplassdekning = arbeidsplassar i kommunen i % av sysselsette med bustad i kommunen. Kommunar med &gt;100 % har netto </a:t>
            </a:r>
            <a:r>
              <a:rPr lang="nn-NO" sz="1200" i="1" dirty="0" err="1" smtClean="0">
                <a:solidFill>
                  <a:schemeClr val="bg1">
                    <a:lumMod val="50000"/>
                  </a:schemeClr>
                </a:solidFill>
              </a:rPr>
              <a:t>innpendling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739" y="889675"/>
            <a:ext cx="8641098" cy="4962917"/>
          </a:xfrm>
          <a:prstGeom prst="rect">
            <a:avLst/>
          </a:prstGeom>
        </p:spPr>
      </p:pic>
      <p:sp>
        <p:nvSpPr>
          <p:cNvPr id="10" name="Kjelde"/>
          <p:cNvSpPr txBox="1">
            <a:spLocks/>
          </p:cNvSpPr>
          <p:nvPr/>
        </p:nvSpPr>
        <p:spPr>
          <a:xfrm>
            <a:off x="7502013" y="6356351"/>
            <a:ext cx="324445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</a:t>
            </a:r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HFK (kart) og SSB (datagrunnlag)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1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7054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SSB, Panda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Næringsstruktur og sysselsetting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ma"/>
          <p:cNvSpPr txBox="1">
            <a:spLocks/>
          </p:cNvSpPr>
          <p:nvPr/>
        </p:nvSpPr>
        <p:spPr>
          <a:xfrm>
            <a:off x="3780149" y="6356349"/>
            <a:ext cx="407238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Endring i datagrunnlaget for sysselsettingstal frå 2015.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53916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Næringsstruktur og sysselsetting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tel 6"/>
          <p:cNvSpPr txBox="1">
            <a:spLocks/>
          </p:cNvSpPr>
          <p:nvPr/>
        </p:nvSpPr>
        <p:spPr>
          <a:xfrm>
            <a:off x="3487919" y="6146276"/>
            <a:ext cx="6390078" cy="711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900" b="1" dirty="0" smtClean="0">
                <a:solidFill>
                  <a:schemeClr val="bg1">
                    <a:lumMod val="50000"/>
                  </a:schemeClr>
                </a:solidFill>
              </a:rPr>
              <a:t>Sekundærnæringar</a:t>
            </a:r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b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Industri, bygg og anlegg og kraft og vassforsyning.</a:t>
            </a:r>
          </a:p>
          <a:p>
            <a:pPr algn="l"/>
            <a:r>
              <a:rPr lang="nn-NO" sz="900" b="1" dirty="0" smtClean="0">
                <a:solidFill>
                  <a:schemeClr val="bg1">
                    <a:lumMod val="50000"/>
                  </a:schemeClr>
                </a:solidFill>
              </a:rPr>
              <a:t>Sørvisnæringar</a:t>
            </a:r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algn="l"/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Varehandel, hotell og restaurant, samferdsel og finans- og </a:t>
            </a:r>
            <a:r>
              <a:rPr lang="nn-NO" sz="900" dirty="0" err="1" smtClean="0">
                <a:solidFill>
                  <a:schemeClr val="bg1">
                    <a:lumMod val="50000"/>
                  </a:schemeClr>
                </a:solidFill>
              </a:rPr>
              <a:t>forretningsmessig</a:t>
            </a:r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 tenesteytring.</a:t>
            </a:r>
            <a:endParaRPr lang="nn-N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635000"/>
            <a:ext cx="8994669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81076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Næringsstruktur og sysselsetting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tel 6"/>
          <p:cNvSpPr txBox="1">
            <a:spLocks/>
          </p:cNvSpPr>
          <p:nvPr/>
        </p:nvSpPr>
        <p:spPr>
          <a:xfrm>
            <a:off x="3487919" y="6146276"/>
            <a:ext cx="6390078" cy="711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900" b="1" dirty="0" smtClean="0">
                <a:solidFill>
                  <a:schemeClr val="bg1">
                    <a:lumMod val="50000"/>
                  </a:schemeClr>
                </a:solidFill>
              </a:rPr>
              <a:t>Sekundærnæringar</a:t>
            </a:r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b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Industri, bygg og anlegg og kraft og vassforsyning.</a:t>
            </a:r>
          </a:p>
          <a:p>
            <a:pPr algn="l"/>
            <a:r>
              <a:rPr lang="nn-NO" sz="900" b="1" dirty="0" smtClean="0">
                <a:solidFill>
                  <a:schemeClr val="bg1">
                    <a:lumMod val="50000"/>
                  </a:schemeClr>
                </a:solidFill>
              </a:rPr>
              <a:t>Sørvisnæringar</a:t>
            </a:r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algn="l"/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Varehandel, hotell og restaurant, samferdsel og finans- og </a:t>
            </a:r>
            <a:r>
              <a:rPr lang="nn-NO" sz="900" dirty="0" err="1" smtClean="0">
                <a:solidFill>
                  <a:schemeClr val="bg1">
                    <a:lumMod val="50000"/>
                  </a:schemeClr>
                </a:solidFill>
              </a:rPr>
              <a:t>forretningsmessig</a:t>
            </a:r>
            <a:r>
              <a:rPr lang="nn-NO" sz="900" dirty="0" smtClean="0">
                <a:solidFill>
                  <a:schemeClr val="bg1">
                    <a:lumMod val="50000"/>
                  </a:schemeClr>
                </a:solidFill>
              </a:rPr>
              <a:t> tenesteytring.</a:t>
            </a:r>
            <a:endParaRPr lang="nn-N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9918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Vidaregåande utdanning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35000"/>
            <a:ext cx="896498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22634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Folkehelse, barnehage og </a:t>
            </a:r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sjukeheim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ma"/>
          <p:cNvSpPr txBox="1">
            <a:spLocks/>
          </p:cNvSpPr>
          <p:nvPr/>
        </p:nvSpPr>
        <p:spPr>
          <a:xfrm>
            <a:off x="3374796" y="6464313"/>
            <a:ext cx="5344998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*Befolkninga er her rekna som dei som er 16 år og eldre, i.e. etter grunnskule.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635000"/>
            <a:ext cx="8976388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3580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Folkehelse, barnehage og sjukeheim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ma"/>
          <p:cNvSpPr txBox="1">
            <a:spLocks/>
          </p:cNvSpPr>
          <p:nvPr/>
        </p:nvSpPr>
        <p:spPr>
          <a:xfrm>
            <a:off x="3374796" y="6464313"/>
            <a:ext cx="5344998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*Befolkninga er her rekna som dei som er 16 år og eldre, i.e. etter grunnskule.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35000"/>
            <a:ext cx="896498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3580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Folkehelse, barnehage og sjukeheim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635000"/>
            <a:ext cx="8994669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0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44862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Bustadar og hushald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9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21729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Bustadar og hushald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ma"/>
          <p:cNvSpPr txBox="1">
            <a:spLocks/>
          </p:cNvSpPr>
          <p:nvPr/>
        </p:nvSpPr>
        <p:spPr>
          <a:xfrm>
            <a:off x="3012015" y="6404442"/>
            <a:ext cx="6249971" cy="44240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Det var ei endring i datagrunnlaget frå 2012. Det gjer at tala frå før 2012 ikkje er direkte samanliknbare med tala frå 2012 og seinare.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6904484" y="6356349"/>
            <a:ext cx="3752142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HFK, Panda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ma"/>
          <p:cNvSpPr txBox="1">
            <a:spLocks/>
          </p:cNvSpPr>
          <p:nvPr/>
        </p:nvSpPr>
        <p:spPr>
          <a:xfrm>
            <a:off x="3160011" y="6411376"/>
            <a:ext cx="5708685" cy="4424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HFK sine framskrivingsalternativ hovudalternativ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2019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og inga nettoinnvandring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2019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ligg til grunn for framskrivingane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. Planlagd publisert i august 2019.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3" name="Diagra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192229"/>
              </p:ext>
            </p:extLst>
          </p:nvPr>
        </p:nvGraphicFramePr>
        <p:xfrm>
          <a:off x="1101213" y="589935"/>
          <a:ext cx="10068231" cy="5634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189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24445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Bustadar og hushald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5000"/>
            <a:ext cx="8983240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2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24445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</a:t>
            </a:r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HFK (kart) og SSB (datagrunnlag)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Bustadar og hushald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38" y="598164"/>
            <a:ext cx="5772924" cy="566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6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502013" y="6356351"/>
            <a:ext cx="317202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HFK, Panda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ma"/>
          <p:cNvSpPr txBox="1">
            <a:spLocks/>
          </p:cNvSpPr>
          <p:nvPr/>
        </p:nvSpPr>
        <p:spPr>
          <a:xfrm>
            <a:off x="3012015" y="6404442"/>
            <a:ext cx="6249971" cy="4424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HFK sitt hovudalternativ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2019 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ligg til grunn for framskrivingane</a:t>
            </a:r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pPr algn="ctr"/>
            <a:r>
              <a:rPr lang="nn-NO" sz="1200" i="1" dirty="0" smtClean="0">
                <a:solidFill>
                  <a:schemeClr val="bg1">
                    <a:lumMod val="50000"/>
                  </a:schemeClr>
                </a:solidFill>
              </a:rPr>
              <a:t>Planlagd publisert i august 2019.</a:t>
            </a:r>
            <a:endParaRPr lang="nn-NO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35000"/>
            <a:ext cx="896498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6877326" y="6356351"/>
            <a:ext cx="3752142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35000"/>
            <a:ext cx="896498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25" y="1007777"/>
            <a:ext cx="8641098" cy="4962917"/>
          </a:xfrm>
          <a:prstGeom prst="rect">
            <a:avLst/>
          </a:prstGeom>
        </p:spPr>
      </p:pic>
      <p:sp>
        <p:nvSpPr>
          <p:cNvPr id="10" name="Kjelde"/>
          <p:cNvSpPr txBox="1">
            <a:spLocks/>
          </p:cNvSpPr>
          <p:nvPr/>
        </p:nvSpPr>
        <p:spPr>
          <a:xfrm>
            <a:off x="7502013" y="6356351"/>
            <a:ext cx="324445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</a:t>
            </a:r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HFK (kart) og SSB (datagrunnlag)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5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48" y="728742"/>
            <a:ext cx="5571847" cy="526849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95" y="1529172"/>
            <a:ext cx="4077269" cy="3667637"/>
          </a:xfrm>
          <a:prstGeom prst="rect">
            <a:avLst/>
          </a:prstGeom>
        </p:spPr>
      </p:pic>
      <p:sp>
        <p:nvSpPr>
          <p:cNvPr id="10" name="Kjelde"/>
          <p:cNvSpPr txBox="1">
            <a:spLocks/>
          </p:cNvSpPr>
          <p:nvPr/>
        </p:nvSpPr>
        <p:spPr>
          <a:xfrm>
            <a:off x="7502013" y="6356351"/>
            <a:ext cx="3244450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</a:t>
            </a:r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HFK (kart) og SSB (datagrunnlag)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6922594" y="6356351"/>
            <a:ext cx="3752142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35000"/>
            <a:ext cx="896498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3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jelde"/>
          <p:cNvSpPr txBox="1">
            <a:spLocks/>
          </p:cNvSpPr>
          <p:nvPr/>
        </p:nvSpPr>
        <p:spPr>
          <a:xfrm>
            <a:off x="7031236" y="6356351"/>
            <a:ext cx="3752142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n-NO" sz="1200" dirty="0" smtClean="0">
                <a:solidFill>
                  <a:schemeClr val="bg1">
                    <a:lumMod val="50000"/>
                  </a:schemeClr>
                </a:solidFill>
              </a:rPr>
              <a:t>Kjelde: SSB</a:t>
            </a:r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Info"/>
          <p:cNvSpPr txBox="1">
            <a:spLocks/>
          </p:cNvSpPr>
          <p:nvPr/>
        </p:nvSpPr>
        <p:spPr>
          <a:xfrm>
            <a:off x="3264310" y="6356350"/>
            <a:ext cx="4237703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n-NO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ma"/>
          <p:cNvSpPr txBox="1">
            <a:spLocks/>
          </p:cNvSpPr>
          <p:nvPr/>
        </p:nvSpPr>
        <p:spPr>
          <a:xfrm>
            <a:off x="609599" y="0"/>
            <a:ext cx="3076281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1200" dirty="0">
                <a:solidFill>
                  <a:schemeClr val="bg1">
                    <a:lumMod val="50000"/>
                  </a:schemeClr>
                </a:solidFill>
              </a:rPr>
              <a:t>Demografi</a:t>
            </a:r>
          </a:p>
        </p:txBody>
      </p:sp>
      <p:sp>
        <p:nvSpPr>
          <p:cNvPr id="9" name="Region"/>
          <p:cNvSpPr txBox="1">
            <a:spLocks/>
          </p:cNvSpPr>
          <p:nvPr/>
        </p:nvSpPr>
        <p:spPr>
          <a:xfrm>
            <a:off x="609600" y="6356349"/>
            <a:ext cx="3302524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n-NO" sz="1600" smtClean="0">
                <a:solidFill>
                  <a:schemeClr val="bg1">
                    <a:lumMod val="50000"/>
                  </a:schemeClr>
                </a:solidFill>
              </a:rPr>
              <a:t>Fitjar kommune</a:t>
            </a:r>
            <a:endParaRPr lang="nn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635000"/>
            <a:ext cx="8964981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y New Default Theme MRfylke">
  <a:themeElements>
    <a:clrScheme name="Egendefinert 2">
      <a:dk1>
        <a:sysClr val="windowText" lastClr="000000"/>
      </a:dk1>
      <a:lt1>
        <a:sysClr val="window" lastClr="FFFFFF"/>
      </a:lt1>
      <a:dk2>
        <a:srgbClr val="BED600"/>
      </a:dk2>
      <a:lt2>
        <a:srgbClr val="FFA02F"/>
      </a:lt2>
      <a:accent1>
        <a:srgbClr val="C2AF00"/>
      </a:accent1>
      <a:accent2>
        <a:srgbClr val="739ABC"/>
      </a:accent2>
      <a:accent3>
        <a:srgbClr val="73AF55"/>
      </a:accent3>
      <a:accent4>
        <a:srgbClr val="756E52"/>
      </a:accent4>
      <a:accent5>
        <a:srgbClr val="5A447A"/>
      </a:accent5>
      <a:accent6>
        <a:srgbClr val="D47600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y New Default Theme MRfylke" id="{D990CB14-07F9-478A-9857-ECB34F58FCE9}" vid="{EE9C3BDF-9FA0-4B7E-86CD-49A5435EA0A0}"/>
    </a:ext>
  </a:extLst>
</a:theme>
</file>

<file path=ppt/theme/theme2.xml><?xml version="1.0" encoding="utf-8"?>
<a:theme xmlns:a="http://schemas.openxmlformats.org/drawingml/2006/main" name="Hordaland_FK">
  <a:themeElements>
    <a:clrScheme name="HFK">
      <a:dk1>
        <a:srgbClr val="000000"/>
      </a:dk1>
      <a:lt1>
        <a:srgbClr val="FFFFFF"/>
      </a:lt1>
      <a:dk2>
        <a:srgbClr val="555555"/>
      </a:dk2>
      <a:lt2>
        <a:srgbClr val="F1EDE4"/>
      </a:lt2>
      <a:accent1>
        <a:srgbClr val="E63050"/>
      </a:accent1>
      <a:accent2>
        <a:srgbClr val="FFD700"/>
      </a:accent2>
      <a:accent3>
        <a:srgbClr val="9F958C"/>
      </a:accent3>
      <a:accent4>
        <a:srgbClr val="C4BCB4"/>
      </a:accent4>
      <a:accent5>
        <a:srgbClr val="116375"/>
      </a:accent5>
      <a:accent6>
        <a:srgbClr val="89C4C9"/>
      </a:accent6>
      <a:hlink>
        <a:srgbClr val="DD1740"/>
      </a:hlink>
      <a:folHlink>
        <a:srgbClr val="DD1740"/>
      </a:folHlink>
    </a:clrScheme>
    <a:fontScheme name="Hordaland Fylkeskommu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1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rdaland_FK" id="{4E7CC3BE-CF30-5F4F-AE86-882A9EC86E74}" vid="{DFD4AC9B-CCBC-764E-BD06-89032A70C7F4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4951</TotalTime>
  <Words>581</Words>
  <Application>Microsoft Office PowerPoint</Application>
  <PresentationFormat>Widescreen</PresentationFormat>
  <Paragraphs>180</Paragraphs>
  <Slides>31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31</vt:i4>
      </vt:variant>
    </vt:vector>
  </HeadingPairs>
  <TitlesOfParts>
    <vt:vector size="36" baseType="lpstr">
      <vt:lpstr>Arial</vt:lpstr>
      <vt:lpstr>Calibri</vt:lpstr>
      <vt:lpstr>Wingdings</vt:lpstr>
      <vt:lpstr>My New Default Theme MRfylke</vt:lpstr>
      <vt:lpstr>Hordaland_FK</vt:lpstr>
      <vt:lpstr>PowerPoint-presentasjon</vt:lpstr>
      <vt:lpstr>Innhald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Møre og Romsdal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Fylkesstatistikk 2016</dc:title>
  <dc:creator>Torbjørn Digernes Jakobsen</dc:creator>
  <cp:lastModifiedBy>Stian Skår Ludvigsen</cp:lastModifiedBy>
  <cp:revision>554</cp:revision>
  <cp:lastPrinted>2019-07-03T10:23:34Z</cp:lastPrinted>
  <dcterms:created xsi:type="dcterms:W3CDTF">2016-10-18T07:53:03Z</dcterms:created>
  <dcterms:modified xsi:type="dcterms:W3CDTF">2019-07-03T10:45:34Z</dcterms:modified>
</cp:coreProperties>
</file>