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Lst>
  <p:notesMasterIdLst>
    <p:notesMasterId r:id="rId24"/>
  </p:notesMasterIdLst>
  <p:sldIdLst>
    <p:sldId id="257" r:id="rId3"/>
    <p:sldId id="304" r:id="rId4"/>
    <p:sldId id="305" r:id="rId5"/>
    <p:sldId id="263" r:id="rId6"/>
    <p:sldId id="278" r:id="rId7"/>
    <p:sldId id="259" r:id="rId8"/>
    <p:sldId id="265" r:id="rId9"/>
    <p:sldId id="270" r:id="rId10"/>
    <p:sldId id="296" r:id="rId11"/>
    <p:sldId id="266" r:id="rId12"/>
    <p:sldId id="297" r:id="rId13"/>
    <p:sldId id="309" r:id="rId14"/>
    <p:sldId id="306" r:id="rId15"/>
    <p:sldId id="283" r:id="rId16"/>
    <p:sldId id="307" r:id="rId17"/>
    <p:sldId id="268" r:id="rId18"/>
    <p:sldId id="308" r:id="rId19"/>
    <p:sldId id="277" r:id="rId20"/>
    <p:sldId id="286" r:id="rId21"/>
    <p:sldId id="269" r:id="rId22"/>
    <p:sldId id="287" r:id="rId23"/>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Økland" initials="AØ" lastIdx="1" clrIdx="0">
    <p:extLst>
      <p:ext uri="{19B8F6BF-5375-455C-9EA6-DF929625EA0E}">
        <p15:presenceInfo xmlns:p15="http://schemas.microsoft.com/office/powerpoint/2012/main" userId="S::anok@fitjar.kommune.no::a9243da1-0910-44b4-a92b-62bf3bed59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6A7C2"/>
    <a:srgbClr val="FF00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94"/>
  </p:normalViewPr>
  <p:slideViewPr>
    <p:cSldViewPr snapToGrid="0" snapToObjects="1">
      <p:cViewPr varScale="1">
        <p:scale>
          <a:sx n="52" d="100"/>
          <a:sy n="52" d="100"/>
        </p:scale>
        <p:origin x="651"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dirty="0"/>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C3F533F-06C0-694E-91F2-2F144580C27C}" type="datetimeFigureOut">
              <a:rPr lang="nb-NO" smtClean="0"/>
              <a:t>27.10.2021</a:t>
            </a:fld>
            <a:endParaRPr lang="nb-NO" dirty="0"/>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dirty="0"/>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637276C-AE21-1544-BB2C-5D6BB5C35B69}" type="slidenum">
              <a:rPr lang="nb-NO" smtClean="0"/>
              <a:t>‹#›</a:t>
            </a:fld>
            <a:endParaRPr lang="nb-NO" dirty="0"/>
          </a:p>
        </p:txBody>
      </p:sp>
    </p:spTree>
    <p:extLst>
      <p:ext uri="{BB962C8B-B14F-4D97-AF65-F5344CB8AC3E}">
        <p14:creationId xmlns:p14="http://schemas.microsoft.com/office/powerpoint/2010/main" val="3572792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19EAB2-096E-4F1D-AF65-2CD43A9E6977}" type="slidenum">
              <a:rPr kumimoji="0" lang="nn-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n-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391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n-NO" b="0" dirty="0">
                <a:cs typeface="Times New Roman" panose="02020603050405020304" pitchFamily="18" charset="0"/>
              </a:rPr>
              <a:t>sterke individuelle rettar som påverkar utforminga av tenestene gjennom s</a:t>
            </a:r>
            <a:r>
              <a:rPr lang="nn-NO" dirty="0">
                <a:cs typeface="Times New Roman" panose="02020603050405020304" pitchFamily="18" charset="0"/>
              </a:rPr>
              <a:t>tatleg politikk/ og lovgjeving og klagebehandling</a:t>
            </a:r>
          </a:p>
          <a:p>
            <a:endParaRPr lang="nn-NO" dirty="0"/>
          </a:p>
        </p:txBody>
      </p:sp>
      <p:sp>
        <p:nvSpPr>
          <p:cNvPr id="4" name="Plassholder for lysbildenummer 3"/>
          <p:cNvSpPr>
            <a:spLocks noGrp="1"/>
          </p:cNvSpPr>
          <p:nvPr>
            <p:ph type="sldNum" sz="quarter" idx="5"/>
          </p:nvPr>
        </p:nvSpPr>
        <p:spPr/>
        <p:txBody>
          <a:bodyPr/>
          <a:lstStyle/>
          <a:p>
            <a:fld id="{E637276C-AE21-1544-BB2C-5D6BB5C35B69}" type="slidenum">
              <a:rPr lang="nb-NO" smtClean="0"/>
              <a:t>4</a:t>
            </a:fld>
            <a:endParaRPr lang="nb-NO" dirty="0"/>
          </a:p>
        </p:txBody>
      </p:sp>
    </p:spTree>
    <p:extLst>
      <p:ext uri="{BB962C8B-B14F-4D97-AF65-F5344CB8AC3E}">
        <p14:creationId xmlns:p14="http://schemas.microsoft.com/office/powerpoint/2010/main" val="34748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fld id="{E637276C-AE21-1544-BB2C-5D6BB5C35B69}" type="slidenum">
              <a:rPr lang="nb-NO" smtClean="0"/>
              <a:t>6</a:t>
            </a:fld>
            <a:endParaRPr lang="nb-NO" dirty="0"/>
          </a:p>
        </p:txBody>
      </p:sp>
    </p:spTree>
    <p:extLst>
      <p:ext uri="{BB962C8B-B14F-4D97-AF65-F5344CB8AC3E}">
        <p14:creationId xmlns:p14="http://schemas.microsoft.com/office/powerpoint/2010/main" val="3265794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n-NO" sz="1200" b="0" i="0" kern="1200" dirty="0">
                <a:solidFill>
                  <a:schemeClr val="tx1"/>
                </a:solidFill>
                <a:effectLst/>
                <a:latin typeface="+mn-lt"/>
                <a:ea typeface="+mn-ea"/>
                <a:cs typeface="+mn-cs"/>
              </a:rPr>
              <a:t>Barnevernet skal bidra til at barn og unge får trygge oppvekstkår, og sikra at dei som lever under tilhøve som kan skada helse og utvikling, får naudsynt hjelp og omsorg. Brukarmedverknad, tidleg innsats og tverrfagleg samhandling er særlege fokusområde. </a:t>
            </a:r>
          </a:p>
          <a:p>
            <a:pPr rtl="0" fontAlgn="base"/>
            <a:r>
              <a:rPr lang="nn-NO" sz="1200" b="0" i="0" kern="1200" dirty="0">
                <a:solidFill>
                  <a:schemeClr val="tx1"/>
                </a:solidFill>
                <a:effectLst/>
                <a:latin typeface="+mn-lt"/>
                <a:ea typeface="+mn-ea"/>
                <a:cs typeface="+mn-cs"/>
              </a:rPr>
              <a:t> </a:t>
            </a:r>
          </a:p>
          <a:p>
            <a:pPr rtl="0" fontAlgn="base"/>
            <a:r>
              <a:rPr lang="nn-NO" sz="1200" b="0" i="0" kern="1200" dirty="0">
                <a:solidFill>
                  <a:schemeClr val="tx1"/>
                </a:solidFill>
                <a:effectLst/>
                <a:latin typeface="+mn-lt"/>
                <a:ea typeface="+mn-ea"/>
                <a:cs typeface="+mn-cs"/>
              </a:rPr>
              <a:t>Barnevernstenesta har som målsetting at fleire barn skal få hjelp i eigen familie og at ein i mindre grad skal plassera barn akutt. Dette samstundes som ein berre unntaksvis skal nytta tiltak som medfører flytting av barn over 12 år ut av eigen heim.  </a:t>
            </a:r>
          </a:p>
          <a:p>
            <a:pPr rtl="0" fontAlgn="base"/>
            <a:r>
              <a:rPr lang="nn-NO" sz="1200" b="0" i="0" kern="1200" dirty="0">
                <a:solidFill>
                  <a:schemeClr val="tx1"/>
                </a:solidFill>
                <a:effectLst/>
                <a:latin typeface="+mn-lt"/>
                <a:ea typeface="+mn-ea"/>
                <a:cs typeface="+mn-cs"/>
              </a:rPr>
              <a:t>Tenesta førebur seg saman med samarbeidskommunane på dei varsla endringane i barnevernsreforma og utarbeidar i desse dagar ein plan for eit prosjekt med førebels tittel: Til fosterbarnets beste - saman om å styrka fosterheim og biologisk heim.  </a:t>
            </a:r>
          </a:p>
          <a:p>
            <a:pPr rtl="0" fontAlgn="base"/>
            <a:r>
              <a:rPr lang="nn-NO" sz="1200" b="0" i="0" kern="1200" dirty="0">
                <a:solidFill>
                  <a:schemeClr val="tx1"/>
                </a:solidFill>
                <a:effectLst/>
                <a:latin typeface="+mn-lt"/>
                <a:ea typeface="+mn-ea"/>
                <a:cs typeface="+mn-cs"/>
              </a:rPr>
              <a:t> </a:t>
            </a:r>
            <a:br>
              <a:rPr lang="nn-NO" sz="1200" b="0" i="0" kern="1200" dirty="0">
                <a:solidFill>
                  <a:schemeClr val="tx1"/>
                </a:solidFill>
                <a:effectLst/>
                <a:latin typeface="+mn-lt"/>
                <a:ea typeface="+mn-ea"/>
                <a:cs typeface="+mn-cs"/>
              </a:rPr>
            </a:br>
            <a:endParaRPr lang="nn-NO" sz="1200" b="0" i="0" kern="1200" dirty="0">
              <a:solidFill>
                <a:schemeClr val="tx1"/>
              </a:solidFill>
              <a:effectLst/>
              <a:latin typeface="+mn-lt"/>
              <a:ea typeface="+mn-ea"/>
              <a:cs typeface="+mn-cs"/>
            </a:endParaRPr>
          </a:p>
          <a:p>
            <a:pPr rtl="0" fontAlgn="base"/>
            <a:endParaRPr lang="nn-NO" sz="1200" b="0" i="0" kern="1200" dirty="0">
              <a:solidFill>
                <a:schemeClr val="tx1"/>
              </a:solidFill>
              <a:effectLst/>
              <a:latin typeface="+mn-lt"/>
              <a:ea typeface="+mn-ea"/>
              <a:cs typeface="+mn-cs"/>
            </a:endParaRPr>
          </a:p>
          <a:p>
            <a:pPr algn="l" rtl="0" fontAlgn="base"/>
            <a:endParaRPr lang="nn-NO" b="0" i="0" dirty="0">
              <a:solidFill>
                <a:srgbClr val="000000"/>
              </a:solidFill>
              <a:effectLst/>
              <a:latin typeface="Segoe UI" panose="020B0502040204020203" pitchFamily="34" charset="0"/>
            </a:endParaRPr>
          </a:p>
          <a:p>
            <a:endParaRPr lang="nn-NO" dirty="0"/>
          </a:p>
        </p:txBody>
      </p:sp>
      <p:sp>
        <p:nvSpPr>
          <p:cNvPr id="4" name="Plassholder for lysbildenummer 3"/>
          <p:cNvSpPr>
            <a:spLocks noGrp="1"/>
          </p:cNvSpPr>
          <p:nvPr>
            <p:ph type="sldNum" sz="quarter" idx="5"/>
          </p:nvPr>
        </p:nvSpPr>
        <p:spPr/>
        <p:txBody>
          <a:bodyPr/>
          <a:lstStyle/>
          <a:p>
            <a:fld id="{E637276C-AE21-1544-BB2C-5D6BB5C35B69}" type="slidenum">
              <a:rPr lang="nb-NO" smtClean="0"/>
              <a:t>10</a:t>
            </a:fld>
            <a:endParaRPr lang="nb-NO" dirty="0"/>
          </a:p>
        </p:txBody>
      </p:sp>
    </p:spTree>
    <p:extLst>
      <p:ext uri="{BB962C8B-B14F-4D97-AF65-F5344CB8AC3E}">
        <p14:creationId xmlns:p14="http://schemas.microsoft.com/office/powerpoint/2010/main" val="2345443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fld id="{E637276C-AE21-1544-BB2C-5D6BB5C35B69}" type="slidenum">
              <a:rPr lang="nb-NO" smtClean="0"/>
              <a:t>11</a:t>
            </a:fld>
            <a:endParaRPr lang="nb-NO" dirty="0"/>
          </a:p>
        </p:txBody>
      </p:sp>
    </p:spTree>
    <p:extLst>
      <p:ext uri="{BB962C8B-B14F-4D97-AF65-F5344CB8AC3E}">
        <p14:creationId xmlns:p14="http://schemas.microsoft.com/office/powerpoint/2010/main" val="2058429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fld id="{E637276C-AE21-1544-BB2C-5D6BB5C35B69}" type="slidenum">
              <a:rPr lang="nb-NO" smtClean="0"/>
              <a:t>14</a:t>
            </a:fld>
            <a:endParaRPr lang="nb-NO" dirty="0"/>
          </a:p>
        </p:txBody>
      </p:sp>
    </p:spTree>
    <p:extLst>
      <p:ext uri="{BB962C8B-B14F-4D97-AF65-F5344CB8AC3E}">
        <p14:creationId xmlns:p14="http://schemas.microsoft.com/office/powerpoint/2010/main" val="1927115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200" b="0" i="0" kern="1200" dirty="0">
                <a:solidFill>
                  <a:schemeClr val="tx1"/>
                </a:solidFill>
                <a:effectLst/>
                <a:latin typeface="+mn-lt"/>
                <a:ea typeface="+mn-ea"/>
                <a:cs typeface="+mn-cs"/>
              </a:rPr>
              <a:t>Denne posten må sjåast i samanheng med 2760/kvalifiseringsprogrammet og 2810 økonomisk sosialhjelp. Målet er å hindre at nokon lever under fattigdomsgrensa ved å styrke brukarar si tilknyting til arbeid eller utdanning slik at dei kan forsørge seg sjølv.  </a:t>
            </a:r>
          </a:p>
          <a:p>
            <a:r>
              <a:rPr lang="nn-NO" sz="1200" b="0" i="0" kern="1200" dirty="0">
                <a:solidFill>
                  <a:schemeClr val="tx1"/>
                </a:solidFill>
                <a:effectLst/>
                <a:latin typeface="+mn-lt"/>
                <a:ea typeface="+mn-ea"/>
                <a:cs typeface="+mn-cs"/>
              </a:rPr>
              <a:t>«Laget» er eit tiltak for å få unge under 30 år i aktivitet. Kommunen har erfarte at tiltaket har gjeve positiv effekt. Det å ha ein aktivitet å gå til,  gjev meining med å stå opp og såleis få ein normal døgnrytme. Aktivitetane ein har gjennomført gjev meistring, dei som deltek i teamet støttar og rettleiar kvarandre, som igjen skapar positive sosiale relasjonar. Det å ha viktige arbeidsoppgåver for deltakarane som dei både meistra, samtidig som dei får utføra  samfunnsnyttige oppgåver. Samla sett ser ein tiltaket som førebyggande i både i forhold til barnefattigdom, psykisk sjukdom og rus. Dette igjen kan redusere faren for utanforskap. Tiltaket har synt å vera effektivt, ein har fått fleire personar i arbeid.  Dette er eit av tiltaka som har ført til at kommunen har klart å stabilisere budsjettet til sosialhjelp.  </a:t>
            </a:r>
            <a:endParaRPr lang="nn-NO" dirty="0"/>
          </a:p>
        </p:txBody>
      </p:sp>
      <p:sp>
        <p:nvSpPr>
          <p:cNvPr id="4" name="Plassholder for lysbildenummer 3"/>
          <p:cNvSpPr>
            <a:spLocks noGrp="1"/>
          </p:cNvSpPr>
          <p:nvPr>
            <p:ph type="sldNum" sz="quarter" idx="5"/>
          </p:nvPr>
        </p:nvSpPr>
        <p:spPr/>
        <p:txBody>
          <a:bodyPr/>
          <a:lstStyle/>
          <a:p>
            <a:fld id="{E637276C-AE21-1544-BB2C-5D6BB5C35B69}" type="slidenum">
              <a:rPr lang="nb-NO" smtClean="0"/>
              <a:t>19</a:t>
            </a:fld>
            <a:endParaRPr lang="nb-NO" dirty="0"/>
          </a:p>
        </p:txBody>
      </p:sp>
    </p:spTree>
    <p:extLst>
      <p:ext uri="{BB962C8B-B14F-4D97-AF65-F5344CB8AC3E}">
        <p14:creationId xmlns:p14="http://schemas.microsoft.com/office/powerpoint/2010/main" val="3053385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fld id="{E637276C-AE21-1544-BB2C-5D6BB5C35B69}" type="slidenum">
              <a:rPr lang="nb-NO" smtClean="0"/>
              <a:t>20</a:t>
            </a:fld>
            <a:endParaRPr lang="nb-NO" dirty="0"/>
          </a:p>
        </p:txBody>
      </p:sp>
    </p:spTree>
    <p:extLst>
      <p:ext uri="{BB962C8B-B14F-4D97-AF65-F5344CB8AC3E}">
        <p14:creationId xmlns:p14="http://schemas.microsoft.com/office/powerpoint/2010/main" val="103419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t>Ruskonsulentane føl opp med praktisk bistand og helsehjelp.</a:t>
            </a:r>
          </a:p>
          <a:p>
            <a:pPr rtl="0" fontAlgn="base"/>
            <a:r>
              <a:rPr lang="nn-NO" sz="1200" b="0" i="0" kern="1200" dirty="0">
                <a:solidFill>
                  <a:schemeClr val="tx1"/>
                </a:solidFill>
                <a:effectLst/>
                <a:latin typeface="+mn-lt"/>
                <a:ea typeface="+mn-ea"/>
                <a:cs typeface="+mn-cs"/>
              </a:rPr>
              <a:t>Ein har sidan 2019 nytta «</a:t>
            </a:r>
            <a:r>
              <a:rPr lang="nn-NO" sz="1200" b="0" i="0" kern="1200" dirty="0" err="1">
                <a:solidFill>
                  <a:schemeClr val="tx1"/>
                </a:solidFill>
                <a:effectLst/>
                <a:latin typeface="+mn-lt"/>
                <a:ea typeface="+mn-ea"/>
                <a:cs typeface="+mn-cs"/>
              </a:rPr>
              <a:t>DigiSos</a:t>
            </a:r>
            <a:r>
              <a:rPr lang="nn-NO" sz="1200" b="0" i="0" kern="1200" dirty="0">
                <a:solidFill>
                  <a:schemeClr val="tx1"/>
                </a:solidFill>
                <a:effectLst/>
                <a:latin typeface="+mn-lt"/>
                <a:ea typeface="+mn-ea"/>
                <a:cs typeface="+mn-cs"/>
              </a:rPr>
              <a:t>», dette er eit digitalt verktøy som tek imot søknadar om sosialhjelp elektronisk. I løysinga ligg det eit digitalt arkiv og </a:t>
            </a:r>
            <a:r>
              <a:rPr lang="nn-NO" sz="1200" b="0" i="0" kern="1200" dirty="0" err="1">
                <a:solidFill>
                  <a:schemeClr val="tx1"/>
                </a:solidFill>
                <a:effectLst/>
                <a:latin typeface="+mn-lt"/>
                <a:ea typeface="+mn-ea"/>
                <a:cs typeface="+mn-cs"/>
              </a:rPr>
              <a:t>SvarUt</a:t>
            </a:r>
            <a:r>
              <a:rPr lang="nn-NO" sz="1200" b="0" i="0" kern="1200" dirty="0">
                <a:solidFill>
                  <a:schemeClr val="tx1"/>
                </a:solidFill>
                <a:effectLst/>
                <a:latin typeface="+mn-lt"/>
                <a:ea typeface="+mn-ea"/>
                <a:cs typeface="+mn-cs"/>
              </a:rPr>
              <a:t>/</a:t>
            </a:r>
            <a:r>
              <a:rPr lang="nn-NO" sz="1200" b="0" i="0" kern="1200" dirty="0" err="1">
                <a:solidFill>
                  <a:schemeClr val="tx1"/>
                </a:solidFill>
                <a:effectLst/>
                <a:latin typeface="+mn-lt"/>
                <a:ea typeface="+mn-ea"/>
                <a:cs typeface="+mn-cs"/>
              </a:rPr>
              <a:t>SvarInn</a:t>
            </a:r>
            <a:r>
              <a:rPr lang="nn-NO" sz="1200" b="0" i="0" kern="1200" dirty="0">
                <a:solidFill>
                  <a:schemeClr val="tx1"/>
                </a:solidFill>
                <a:effectLst/>
                <a:latin typeface="+mn-lt"/>
                <a:ea typeface="+mn-ea"/>
                <a:cs typeface="+mn-cs"/>
              </a:rPr>
              <a:t>. For kvar søknad brukar ein no om lag 10 min. mindre tid. Dette har frigitt tid til rettleiing betre oppfølging, noko som ogso kan sjåast i samanheng med sosialutbetalinga for 2020 så langt. </a:t>
            </a:r>
          </a:p>
          <a:p>
            <a:pPr rtl="0" fontAlgn="base"/>
            <a:endParaRPr lang="nn-NO"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nn-NO" sz="1200" dirty="0"/>
              <a:t>Det har frå 2016 og fram til 2019 vore ei vesentleg auke i forbruk av økonomisk sosialhjelp. Ein har i 2018 og 2019 sett inn fleire tiltak, og i 2019  observerte ein at tiltak som var sett i verk var med å stabilisere dei sosiale utbetalingane. Ein har i 2020 sett at det er reduksjon i vedtak og </a:t>
            </a:r>
            <a:r>
              <a:rPr lang="nn-NO" sz="1200" dirty="0" err="1"/>
              <a:t>antal</a:t>
            </a:r>
            <a:r>
              <a:rPr lang="nn-NO" sz="1200" dirty="0"/>
              <a:t> som går på rein sosialhjelp. Dette syner at  tiltak i omstillingsområdet har verknad for enkeltindividet og tenesta.</a:t>
            </a:r>
          </a:p>
          <a:p>
            <a:pPr rtl="0" fontAlgn="base"/>
            <a:endParaRPr lang="nn-NO" sz="1200" b="0" i="0" kern="1200" dirty="0">
              <a:solidFill>
                <a:schemeClr val="tx1"/>
              </a:solidFill>
              <a:effectLst/>
              <a:latin typeface="+mn-lt"/>
              <a:ea typeface="+mn-ea"/>
              <a:cs typeface="+mn-cs"/>
            </a:endParaRPr>
          </a:p>
          <a:p>
            <a:pPr rtl="0" fontAlgn="base"/>
            <a:r>
              <a:rPr lang="nn-NO"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dirty="0"/>
          </a:p>
          <a:p>
            <a:endParaRPr lang="nn-NO" dirty="0"/>
          </a:p>
        </p:txBody>
      </p:sp>
      <p:sp>
        <p:nvSpPr>
          <p:cNvPr id="4" name="Plassholder for lysbildenummer 3"/>
          <p:cNvSpPr>
            <a:spLocks noGrp="1"/>
          </p:cNvSpPr>
          <p:nvPr>
            <p:ph type="sldNum" sz="quarter" idx="5"/>
          </p:nvPr>
        </p:nvSpPr>
        <p:spPr/>
        <p:txBody>
          <a:bodyPr/>
          <a:lstStyle/>
          <a:p>
            <a:fld id="{E637276C-AE21-1544-BB2C-5D6BB5C35B69}" type="slidenum">
              <a:rPr lang="nb-NO" smtClean="0"/>
              <a:t>21</a:t>
            </a:fld>
            <a:endParaRPr lang="nb-NO" dirty="0"/>
          </a:p>
        </p:txBody>
      </p:sp>
    </p:spTree>
    <p:extLst>
      <p:ext uri="{BB962C8B-B14F-4D97-AF65-F5344CB8AC3E}">
        <p14:creationId xmlns:p14="http://schemas.microsoft.com/office/powerpoint/2010/main" val="2564027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2A946E-BBE9-C549-8262-CBAE879129C6}"/>
              </a:ext>
            </a:extLst>
          </p:cNvPr>
          <p:cNvSpPr>
            <a:spLocks noGrp="1"/>
          </p:cNvSpPr>
          <p:nvPr>
            <p:ph type="ctrTitle"/>
          </p:nvPr>
        </p:nvSpPr>
        <p:spPr>
          <a:xfrm>
            <a:off x="1524000" y="1122363"/>
            <a:ext cx="9144000" cy="2387600"/>
          </a:xfrm>
        </p:spPr>
        <p:txBody>
          <a:bodyPr anchor="b">
            <a:normAutofit/>
          </a:bodyPr>
          <a:lstStyle>
            <a:lvl1pPr algn="ctr">
              <a:defRPr sz="4400"/>
            </a:lvl1pPr>
          </a:lstStyle>
          <a:p>
            <a:r>
              <a:rPr lang="nb-NO" dirty="0"/>
              <a:t>Klikk for å redigere tittelstil</a:t>
            </a:r>
          </a:p>
        </p:txBody>
      </p:sp>
      <p:sp>
        <p:nvSpPr>
          <p:cNvPr id="3" name="Undertittel 2">
            <a:extLst>
              <a:ext uri="{FF2B5EF4-FFF2-40B4-BE49-F238E27FC236}">
                <a16:creationId xmlns:a16="http://schemas.microsoft.com/office/drawing/2014/main" id="{5090004E-0E41-0C4B-A3CB-04115470580B}"/>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10" name="Plassholder for dato 9">
            <a:extLst>
              <a:ext uri="{FF2B5EF4-FFF2-40B4-BE49-F238E27FC236}">
                <a16:creationId xmlns:a16="http://schemas.microsoft.com/office/drawing/2014/main" id="{EEE35ED8-BFEF-EB40-8B43-4D04CB0EEB2B}"/>
              </a:ext>
            </a:extLst>
          </p:cNvPr>
          <p:cNvSpPr>
            <a:spLocks noGrp="1"/>
          </p:cNvSpPr>
          <p:nvPr>
            <p:ph type="dt" sz="half" idx="10"/>
          </p:nvPr>
        </p:nvSpPr>
        <p:spPr/>
        <p:txBody>
          <a:bodyPr/>
          <a:lstStyle>
            <a:lvl1pPr>
              <a:defRPr>
                <a:solidFill>
                  <a:srgbClr val="86A7C2"/>
                </a:solidFill>
              </a:defRPr>
            </a:lvl1pPr>
          </a:lstStyle>
          <a:p>
            <a:fld id="{ACA9F0CC-42A3-DD4B-9661-24D26316FF76}" type="datetime1">
              <a:rPr lang="nb-NO" smtClean="0"/>
              <a:pPr/>
              <a:t>27.10.2021</a:t>
            </a:fld>
            <a:endParaRPr lang="nb-NO" dirty="0"/>
          </a:p>
        </p:txBody>
      </p:sp>
      <p:sp>
        <p:nvSpPr>
          <p:cNvPr id="11" name="Plassholder for lysbildenummer 10">
            <a:extLst>
              <a:ext uri="{FF2B5EF4-FFF2-40B4-BE49-F238E27FC236}">
                <a16:creationId xmlns:a16="http://schemas.microsoft.com/office/drawing/2014/main" id="{945A18FB-7185-7044-85A0-F2989EC4789B}"/>
              </a:ext>
            </a:extLst>
          </p:cNvPr>
          <p:cNvSpPr>
            <a:spLocks noGrp="1"/>
          </p:cNvSpPr>
          <p:nvPr>
            <p:ph type="sldNum" sz="quarter" idx="11"/>
          </p:nvPr>
        </p:nvSpPr>
        <p:spPr/>
        <p:txBody>
          <a:bodyPr/>
          <a:lstStyle/>
          <a:p>
            <a:fld id="{F01D463A-FC5E-AF45-99CA-E13DF8085A53}" type="slidenum">
              <a:rPr lang="nb-NO" smtClean="0"/>
              <a:pPr/>
              <a:t>‹#›</a:t>
            </a:fld>
            <a:endParaRPr lang="nb-NO" dirty="0"/>
          </a:p>
        </p:txBody>
      </p:sp>
    </p:spTree>
    <p:extLst>
      <p:ext uri="{BB962C8B-B14F-4D97-AF65-F5344CB8AC3E}">
        <p14:creationId xmlns:p14="http://schemas.microsoft.com/office/powerpoint/2010/main" val="389030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2AF3C1-9E88-2947-BB9F-1B665B63055A}"/>
              </a:ext>
            </a:extLst>
          </p:cNvPr>
          <p:cNvSpPr>
            <a:spLocks noGrp="1"/>
          </p:cNvSpPr>
          <p:nvPr>
            <p:ph type="title"/>
          </p:nvPr>
        </p:nvSpPr>
        <p:spPr>
          <a:xfrm>
            <a:off x="914400" y="985904"/>
            <a:ext cx="10440988" cy="1325563"/>
          </a:xfrm>
        </p:spPr>
        <p:txBody>
          <a:bodyPr/>
          <a:lstStyle/>
          <a:p>
            <a:r>
              <a:rPr lang="nb-NO" dirty="0"/>
              <a:t>Klikk for å redigere tittelstil</a:t>
            </a:r>
          </a:p>
        </p:txBody>
      </p:sp>
      <p:sp>
        <p:nvSpPr>
          <p:cNvPr id="3" name="Plassholder for tekst 2">
            <a:extLst>
              <a:ext uri="{FF2B5EF4-FFF2-40B4-BE49-F238E27FC236}">
                <a16:creationId xmlns:a16="http://schemas.microsoft.com/office/drawing/2014/main" id="{66063F8A-ACD9-3146-8B6B-D7603F14916E}"/>
              </a:ext>
            </a:extLst>
          </p:cNvPr>
          <p:cNvSpPr>
            <a:spLocks noGrp="1"/>
          </p:cNvSpPr>
          <p:nvPr>
            <p:ph type="body" idx="1"/>
          </p:nvPr>
        </p:nvSpPr>
        <p:spPr>
          <a:xfrm>
            <a:off x="914400" y="2446402"/>
            <a:ext cx="5083175" cy="6916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4" name="Plassholder for innhold 3">
            <a:extLst>
              <a:ext uri="{FF2B5EF4-FFF2-40B4-BE49-F238E27FC236}">
                <a16:creationId xmlns:a16="http://schemas.microsoft.com/office/drawing/2014/main" id="{2D4FFC3C-FF8F-F74C-B30D-25465C0C522D}"/>
              </a:ext>
            </a:extLst>
          </p:cNvPr>
          <p:cNvSpPr>
            <a:spLocks noGrp="1"/>
          </p:cNvSpPr>
          <p:nvPr>
            <p:ph sz="half" idx="2"/>
          </p:nvPr>
        </p:nvSpPr>
        <p:spPr>
          <a:xfrm>
            <a:off x="914400" y="3221036"/>
            <a:ext cx="5083175" cy="3218336"/>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a:extLst>
              <a:ext uri="{FF2B5EF4-FFF2-40B4-BE49-F238E27FC236}">
                <a16:creationId xmlns:a16="http://schemas.microsoft.com/office/drawing/2014/main" id="{88467693-381D-F145-A106-78A3E8D357A8}"/>
              </a:ext>
            </a:extLst>
          </p:cNvPr>
          <p:cNvSpPr>
            <a:spLocks noGrp="1"/>
          </p:cNvSpPr>
          <p:nvPr>
            <p:ph type="body" sz="quarter" idx="3"/>
          </p:nvPr>
        </p:nvSpPr>
        <p:spPr>
          <a:xfrm>
            <a:off x="6172200" y="2446402"/>
            <a:ext cx="5183188" cy="6916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6" name="Plassholder for innhold 5">
            <a:extLst>
              <a:ext uri="{FF2B5EF4-FFF2-40B4-BE49-F238E27FC236}">
                <a16:creationId xmlns:a16="http://schemas.microsoft.com/office/drawing/2014/main" id="{53E63F49-46FB-EC41-9DAF-D84A70671EF8}"/>
              </a:ext>
            </a:extLst>
          </p:cNvPr>
          <p:cNvSpPr>
            <a:spLocks noGrp="1"/>
          </p:cNvSpPr>
          <p:nvPr>
            <p:ph sz="quarter" idx="4"/>
          </p:nvPr>
        </p:nvSpPr>
        <p:spPr>
          <a:xfrm>
            <a:off x="6172200" y="3221036"/>
            <a:ext cx="5183188" cy="3218336"/>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dato 9">
            <a:extLst>
              <a:ext uri="{FF2B5EF4-FFF2-40B4-BE49-F238E27FC236}">
                <a16:creationId xmlns:a16="http://schemas.microsoft.com/office/drawing/2014/main" id="{A8874EEC-ED73-E44A-AA62-3E43C85D296C}"/>
              </a:ext>
            </a:extLst>
          </p:cNvPr>
          <p:cNvSpPr>
            <a:spLocks noGrp="1"/>
          </p:cNvSpPr>
          <p:nvPr>
            <p:ph type="dt" sz="half" idx="10"/>
          </p:nvPr>
        </p:nvSpPr>
        <p:spPr/>
        <p:txBody>
          <a:bodyPr/>
          <a:lstStyle/>
          <a:p>
            <a:fld id="{ACA9F0CC-42A3-DD4B-9661-24D26316FF76}" type="datetime1">
              <a:rPr lang="nb-NO" smtClean="0"/>
              <a:pPr/>
              <a:t>27.10.2021</a:t>
            </a:fld>
            <a:endParaRPr lang="nb-NO" dirty="0"/>
          </a:p>
        </p:txBody>
      </p:sp>
      <p:sp>
        <p:nvSpPr>
          <p:cNvPr id="11" name="Plassholder for lysbildenummer 10">
            <a:extLst>
              <a:ext uri="{FF2B5EF4-FFF2-40B4-BE49-F238E27FC236}">
                <a16:creationId xmlns:a16="http://schemas.microsoft.com/office/drawing/2014/main" id="{E11BA044-BF68-8342-BCE0-242A44FD7141}"/>
              </a:ext>
            </a:extLst>
          </p:cNvPr>
          <p:cNvSpPr>
            <a:spLocks noGrp="1"/>
          </p:cNvSpPr>
          <p:nvPr>
            <p:ph type="sldNum" sz="quarter" idx="11"/>
          </p:nvPr>
        </p:nvSpPr>
        <p:spPr/>
        <p:txBody>
          <a:bodyPr/>
          <a:lstStyle/>
          <a:p>
            <a:fld id="{F01D463A-FC5E-AF45-99CA-E13DF8085A53}" type="slidenum">
              <a:rPr lang="nb-NO" smtClean="0"/>
              <a:pPr/>
              <a:t>‹#›</a:t>
            </a:fld>
            <a:endParaRPr lang="nb-NO" dirty="0"/>
          </a:p>
        </p:txBody>
      </p:sp>
      <p:sp>
        <p:nvSpPr>
          <p:cNvPr id="14" name="Plassholder for innhold 3">
            <a:extLst>
              <a:ext uri="{FF2B5EF4-FFF2-40B4-BE49-F238E27FC236}">
                <a16:creationId xmlns:a16="http://schemas.microsoft.com/office/drawing/2014/main" id="{C076FF3D-824D-D44B-8868-A34C44D8C0E3}"/>
              </a:ext>
            </a:extLst>
          </p:cNvPr>
          <p:cNvSpPr>
            <a:spLocks noGrp="1"/>
          </p:cNvSpPr>
          <p:nvPr>
            <p:ph sz="half" idx="13"/>
          </p:nvPr>
        </p:nvSpPr>
        <p:spPr>
          <a:xfrm>
            <a:off x="16787813" y="2446402"/>
            <a:ext cx="5181600" cy="3992969"/>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284016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52A5F8-7576-364C-B144-CC1DB39BB797}"/>
              </a:ext>
            </a:extLst>
          </p:cNvPr>
          <p:cNvSpPr>
            <a:spLocks noGrp="1"/>
          </p:cNvSpPr>
          <p:nvPr>
            <p:ph type="title"/>
          </p:nvPr>
        </p:nvSpPr>
        <p:spPr/>
        <p:txBody>
          <a:bodyPr/>
          <a:lstStyle/>
          <a:p>
            <a:r>
              <a:rPr lang="nb-NO" dirty="0"/>
              <a:t>Klikk for å redigere tittelstil</a:t>
            </a:r>
          </a:p>
        </p:txBody>
      </p:sp>
      <p:sp>
        <p:nvSpPr>
          <p:cNvPr id="6" name="Plassholder for dato 5">
            <a:extLst>
              <a:ext uri="{FF2B5EF4-FFF2-40B4-BE49-F238E27FC236}">
                <a16:creationId xmlns:a16="http://schemas.microsoft.com/office/drawing/2014/main" id="{406778AC-7F26-9943-853C-57058E100315}"/>
              </a:ext>
            </a:extLst>
          </p:cNvPr>
          <p:cNvSpPr>
            <a:spLocks noGrp="1"/>
          </p:cNvSpPr>
          <p:nvPr>
            <p:ph type="dt" sz="half" idx="10"/>
          </p:nvPr>
        </p:nvSpPr>
        <p:spPr/>
        <p:txBody>
          <a:bodyPr/>
          <a:lstStyle/>
          <a:p>
            <a:fld id="{ACA9F0CC-42A3-DD4B-9661-24D26316FF76}" type="datetime1">
              <a:rPr lang="nb-NO" smtClean="0"/>
              <a:pPr/>
              <a:t>27.10.2021</a:t>
            </a:fld>
            <a:endParaRPr lang="nb-NO" dirty="0"/>
          </a:p>
        </p:txBody>
      </p:sp>
      <p:sp>
        <p:nvSpPr>
          <p:cNvPr id="7" name="Plassholder for lysbildenummer 6">
            <a:extLst>
              <a:ext uri="{FF2B5EF4-FFF2-40B4-BE49-F238E27FC236}">
                <a16:creationId xmlns:a16="http://schemas.microsoft.com/office/drawing/2014/main" id="{B3382993-EAED-BD42-B905-F10A6F8EC12F}"/>
              </a:ext>
            </a:extLst>
          </p:cNvPr>
          <p:cNvSpPr>
            <a:spLocks noGrp="1"/>
          </p:cNvSpPr>
          <p:nvPr>
            <p:ph type="sldNum" sz="quarter" idx="11"/>
          </p:nvPr>
        </p:nvSpPr>
        <p:spPr/>
        <p:txBody>
          <a:bodyPr/>
          <a:lstStyle/>
          <a:p>
            <a:fld id="{F01D463A-FC5E-AF45-99CA-E13DF8085A53}" type="slidenum">
              <a:rPr lang="nb-NO" smtClean="0"/>
              <a:pPr/>
              <a:t>‹#›</a:t>
            </a:fld>
            <a:endParaRPr lang="nb-NO" dirty="0"/>
          </a:p>
        </p:txBody>
      </p:sp>
    </p:spTree>
    <p:extLst>
      <p:ext uri="{BB962C8B-B14F-4D97-AF65-F5344CB8AC3E}">
        <p14:creationId xmlns:p14="http://schemas.microsoft.com/office/powerpoint/2010/main" val="3724693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dato 4">
            <a:extLst>
              <a:ext uri="{FF2B5EF4-FFF2-40B4-BE49-F238E27FC236}">
                <a16:creationId xmlns:a16="http://schemas.microsoft.com/office/drawing/2014/main" id="{E285F6F6-20B3-AD43-93B9-EC929F7788B1}"/>
              </a:ext>
            </a:extLst>
          </p:cNvPr>
          <p:cNvSpPr>
            <a:spLocks noGrp="1"/>
          </p:cNvSpPr>
          <p:nvPr>
            <p:ph type="dt" sz="half" idx="10"/>
          </p:nvPr>
        </p:nvSpPr>
        <p:spPr/>
        <p:txBody>
          <a:bodyPr/>
          <a:lstStyle/>
          <a:p>
            <a:fld id="{ACA9F0CC-42A3-DD4B-9661-24D26316FF76}" type="datetime1">
              <a:rPr lang="nb-NO" smtClean="0"/>
              <a:pPr/>
              <a:t>27.10.2021</a:t>
            </a:fld>
            <a:endParaRPr lang="nb-NO" dirty="0"/>
          </a:p>
        </p:txBody>
      </p:sp>
      <p:sp>
        <p:nvSpPr>
          <p:cNvPr id="6" name="Plassholder for lysbildenummer 5">
            <a:extLst>
              <a:ext uri="{FF2B5EF4-FFF2-40B4-BE49-F238E27FC236}">
                <a16:creationId xmlns:a16="http://schemas.microsoft.com/office/drawing/2014/main" id="{07B90EF9-775E-2D45-9DED-E237A3A414BC}"/>
              </a:ext>
            </a:extLst>
          </p:cNvPr>
          <p:cNvSpPr>
            <a:spLocks noGrp="1"/>
          </p:cNvSpPr>
          <p:nvPr>
            <p:ph type="sldNum" sz="quarter" idx="11"/>
          </p:nvPr>
        </p:nvSpPr>
        <p:spPr/>
        <p:txBody>
          <a:bodyPr/>
          <a:lstStyle/>
          <a:p>
            <a:fld id="{F01D463A-FC5E-AF45-99CA-E13DF8085A53}" type="slidenum">
              <a:rPr lang="nb-NO" smtClean="0"/>
              <a:pPr/>
              <a:t>‹#›</a:t>
            </a:fld>
            <a:endParaRPr lang="nb-NO" dirty="0"/>
          </a:p>
        </p:txBody>
      </p:sp>
    </p:spTree>
    <p:extLst>
      <p:ext uri="{BB962C8B-B14F-4D97-AF65-F5344CB8AC3E}">
        <p14:creationId xmlns:p14="http://schemas.microsoft.com/office/powerpoint/2010/main" val="1694026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omt">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BF26D09-7DBF-6740-9BA7-E9F1000B8E7C}"/>
              </a:ext>
            </a:extLst>
          </p:cNvPr>
          <p:cNvSpPr>
            <a:spLocks noGrp="1"/>
          </p:cNvSpPr>
          <p:nvPr>
            <p:ph type="pic" sz="quarter" idx="12"/>
          </p:nvPr>
        </p:nvSpPr>
        <p:spPr>
          <a:xfrm>
            <a:off x="0" y="0"/>
            <a:ext cx="12192000" cy="6858000"/>
          </a:xfrm>
        </p:spPr>
        <p:txBody>
          <a:bodyPr/>
          <a:lstStyle/>
          <a:p>
            <a:endParaRPr lang="nb-NO"/>
          </a:p>
        </p:txBody>
      </p:sp>
    </p:spTree>
    <p:extLst>
      <p:ext uri="{BB962C8B-B14F-4D97-AF65-F5344CB8AC3E}">
        <p14:creationId xmlns:p14="http://schemas.microsoft.com/office/powerpoint/2010/main" val="2496525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00AEC4-FAE7-4743-8AA1-A6B8F28FC948}"/>
              </a:ext>
            </a:extLst>
          </p:cNvPr>
          <p:cNvSpPr>
            <a:spLocks noGrp="1"/>
          </p:cNvSpPr>
          <p:nvPr>
            <p:ph type="title"/>
          </p:nvPr>
        </p:nvSpPr>
        <p:spPr/>
        <p:txBody>
          <a:bodyPr/>
          <a:lstStyle/>
          <a:p>
            <a:r>
              <a:rPr lang="nb-NO"/>
              <a:t>Klikk for å redigere tittelstil</a:t>
            </a:r>
            <a:endParaRPr lang="nn-NO"/>
          </a:p>
        </p:txBody>
      </p:sp>
      <p:sp>
        <p:nvSpPr>
          <p:cNvPr id="3" name="Plassholder for innhold 2">
            <a:extLst>
              <a:ext uri="{FF2B5EF4-FFF2-40B4-BE49-F238E27FC236}">
                <a16:creationId xmlns:a16="http://schemas.microsoft.com/office/drawing/2014/main" id="{F9BE8489-3A88-4938-A81F-794081AA1B17}"/>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a:extLst>
              <a:ext uri="{FF2B5EF4-FFF2-40B4-BE49-F238E27FC236}">
                <a16:creationId xmlns:a16="http://schemas.microsoft.com/office/drawing/2014/main" id="{A9F3AC03-BAB7-4822-8512-C0D623C87F4A}"/>
              </a:ext>
            </a:extLst>
          </p:cNvPr>
          <p:cNvSpPr>
            <a:spLocks noGrp="1"/>
          </p:cNvSpPr>
          <p:nvPr>
            <p:ph type="dt" sz="half" idx="10"/>
          </p:nvPr>
        </p:nvSpPr>
        <p:spPr/>
        <p:txBody>
          <a:bodyPr/>
          <a:lstStyle/>
          <a:p>
            <a:fld id="{46D3EE1A-BC5E-4DD0-9D6F-6CA5A3CADB2C}" type="datetimeFigureOut">
              <a:rPr lang="nn-NO" smtClean="0"/>
              <a:t>27.10.2021</a:t>
            </a:fld>
            <a:endParaRPr lang="nn-NO"/>
          </a:p>
        </p:txBody>
      </p:sp>
      <p:sp>
        <p:nvSpPr>
          <p:cNvPr id="5" name="Plassholder for bunntekst 4">
            <a:extLst>
              <a:ext uri="{FF2B5EF4-FFF2-40B4-BE49-F238E27FC236}">
                <a16:creationId xmlns:a16="http://schemas.microsoft.com/office/drawing/2014/main" id="{E784BAF1-EB3B-48A3-B340-CC0BE10DE445}"/>
              </a:ext>
            </a:extLst>
          </p:cNvPr>
          <p:cNvSpPr>
            <a:spLocks noGrp="1"/>
          </p:cNvSpPr>
          <p:nvPr>
            <p:ph type="ftr" sz="quarter" idx="11"/>
          </p:nvPr>
        </p:nvSpPr>
        <p:spPr/>
        <p:txBody>
          <a:bodyPr/>
          <a:lstStyle/>
          <a:p>
            <a:endParaRPr lang="nn-NO"/>
          </a:p>
        </p:txBody>
      </p:sp>
      <p:sp>
        <p:nvSpPr>
          <p:cNvPr id="6" name="Plassholder for lysbildenummer 5">
            <a:extLst>
              <a:ext uri="{FF2B5EF4-FFF2-40B4-BE49-F238E27FC236}">
                <a16:creationId xmlns:a16="http://schemas.microsoft.com/office/drawing/2014/main" id="{43FDEB49-40FD-41C2-B955-D0FA92736281}"/>
              </a:ext>
            </a:extLst>
          </p:cNvPr>
          <p:cNvSpPr>
            <a:spLocks noGrp="1"/>
          </p:cNvSpPr>
          <p:nvPr>
            <p:ph type="sldNum" sz="quarter" idx="12"/>
          </p:nvPr>
        </p:nvSpPr>
        <p:spPr/>
        <p:txBody>
          <a:bodyPr/>
          <a:lstStyle/>
          <a:p>
            <a:fld id="{056C3C57-3A69-4C74-9DCE-070F6E9AEB4E}" type="slidenum">
              <a:rPr lang="nn-NO" smtClean="0"/>
              <a:t>‹#›</a:t>
            </a:fld>
            <a:endParaRPr lang="nn-NO"/>
          </a:p>
        </p:txBody>
      </p:sp>
    </p:spTree>
    <p:extLst>
      <p:ext uri="{BB962C8B-B14F-4D97-AF65-F5344CB8AC3E}">
        <p14:creationId xmlns:p14="http://schemas.microsoft.com/office/powerpoint/2010/main" val="3126526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tellysbilde">
    <p:spTree>
      <p:nvGrpSpPr>
        <p:cNvPr id="1" name=""/>
        <p:cNvGrpSpPr/>
        <p:nvPr/>
      </p:nvGrpSpPr>
      <p:grpSpPr>
        <a:xfrm>
          <a:off x="0" y="0"/>
          <a:ext cx="0" cy="0"/>
          <a:chOff x="0" y="0"/>
          <a:chExt cx="0" cy="0"/>
        </a:xfrm>
      </p:grpSpPr>
      <p:sp>
        <p:nvSpPr>
          <p:cNvPr id="36" name="Rektangel 35">
            <a:extLst>
              <a:ext uri="{FF2B5EF4-FFF2-40B4-BE49-F238E27FC236}">
                <a16:creationId xmlns:a16="http://schemas.microsoft.com/office/drawing/2014/main" id="{A355FAF8-8FF8-F24C-A7F7-6BA7F261305A}"/>
              </a:ext>
            </a:extLst>
          </p:cNvPr>
          <p:cNvSpPr/>
          <p:nvPr userDrawn="1"/>
        </p:nvSpPr>
        <p:spPr>
          <a:xfrm>
            <a:off x="0" y="0"/>
            <a:ext cx="12191999" cy="6858000"/>
          </a:xfrm>
          <a:prstGeom prst="rect">
            <a:avLst/>
          </a:prstGeom>
          <a:solidFill>
            <a:schemeClr val="accent3">
              <a:alpha val="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582A946E-BBE9-C549-8262-CBAE879129C6}"/>
              </a:ext>
            </a:extLst>
          </p:cNvPr>
          <p:cNvSpPr>
            <a:spLocks noGrp="1"/>
          </p:cNvSpPr>
          <p:nvPr>
            <p:ph type="ctrTitle"/>
          </p:nvPr>
        </p:nvSpPr>
        <p:spPr>
          <a:xfrm>
            <a:off x="4776448" y="1122363"/>
            <a:ext cx="7086600" cy="2387600"/>
          </a:xfrm>
        </p:spPr>
        <p:txBody>
          <a:bodyPr anchor="b">
            <a:normAutofit/>
          </a:bodyPr>
          <a:lstStyle>
            <a:lvl1pPr algn="l">
              <a:defRPr sz="4400">
                <a:solidFill>
                  <a:schemeClr val="accent1"/>
                </a:solidFill>
              </a:defRPr>
            </a:lvl1pPr>
          </a:lstStyle>
          <a:p>
            <a:r>
              <a:rPr lang="nb-NO" dirty="0"/>
              <a:t>Klikk for å redigere tittelstil</a:t>
            </a:r>
          </a:p>
        </p:txBody>
      </p:sp>
      <p:sp>
        <p:nvSpPr>
          <p:cNvPr id="3" name="Undertittel 2">
            <a:extLst>
              <a:ext uri="{FF2B5EF4-FFF2-40B4-BE49-F238E27FC236}">
                <a16:creationId xmlns:a16="http://schemas.microsoft.com/office/drawing/2014/main" id="{5090004E-0E41-0C4B-A3CB-04115470580B}"/>
              </a:ext>
            </a:extLst>
          </p:cNvPr>
          <p:cNvSpPr>
            <a:spLocks noGrp="1"/>
          </p:cNvSpPr>
          <p:nvPr>
            <p:ph type="subTitle" idx="1"/>
          </p:nvPr>
        </p:nvSpPr>
        <p:spPr>
          <a:xfrm>
            <a:off x="4776448" y="3602038"/>
            <a:ext cx="7086600" cy="1655762"/>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37" name="Plassholder for dato 36">
            <a:extLst>
              <a:ext uri="{FF2B5EF4-FFF2-40B4-BE49-F238E27FC236}">
                <a16:creationId xmlns:a16="http://schemas.microsoft.com/office/drawing/2014/main" id="{1653B0A3-8A87-E14E-8DF2-434C6433EADE}"/>
              </a:ext>
            </a:extLst>
          </p:cNvPr>
          <p:cNvSpPr>
            <a:spLocks noGrp="1"/>
          </p:cNvSpPr>
          <p:nvPr>
            <p:ph type="dt" sz="half" idx="10"/>
          </p:nvPr>
        </p:nvSpPr>
        <p:spPr/>
        <p:txBody>
          <a:bodyPr/>
          <a:lstStyle/>
          <a:p>
            <a:fld id="{ACA9F0CC-42A3-DD4B-9661-24D26316FF76}" type="datetime1">
              <a:rPr lang="nb-NO" smtClean="0"/>
              <a:t>27.10.2021</a:t>
            </a:fld>
            <a:endParaRPr lang="nb-NO" dirty="0"/>
          </a:p>
        </p:txBody>
      </p:sp>
      <p:sp>
        <p:nvSpPr>
          <p:cNvPr id="38" name="Plassholder for lysbildenummer 37">
            <a:extLst>
              <a:ext uri="{FF2B5EF4-FFF2-40B4-BE49-F238E27FC236}">
                <a16:creationId xmlns:a16="http://schemas.microsoft.com/office/drawing/2014/main" id="{6795A824-77B6-AD49-BB94-FEFB4918221A}"/>
              </a:ext>
            </a:extLst>
          </p:cNvPr>
          <p:cNvSpPr>
            <a:spLocks noGrp="1"/>
          </p:cNvSpPr>
          <p:nvPr>
            <p:ph type="sldNum" sz="quarter" idx="11"/>
          </p:nvPr>
        </p:nvSpPr>
        <p:spPr/>
        <p:txBody>
          <a:bodyPr/>
          <a:lstStyle/>
          <a:p>
            <a:fld id="{F01D463A-FC5E-AF45-99CA-E13DF8085A53}" type="slidenum">
              <a:rPr lang="nb-NO" smtClean="0"/>
              <a:pPr/>
              <a:t>‹#›</a:t>
            </a:fld>
            <a:endParaRPr lang="nb-NO" dirty="0"/>
          </a:p>
        </p:txBody>
      </p:sp>
      <p:pic>
        <p:nvPicPr>
          <p:cNvPr id="40" name="Grafikk 39">
            <a:extLst>
              <a:ext uri="{FF2B5EF4-FFF2-40B4-BE49-F238E27FC236}">
                <a16:creationId xmlns:a16="http://schemas.microsoft.com/office/drawing/2014/main" id="{2CCEB1E2-6133-0B4E-B725-3EE7BBCEEE0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6448" y="266749"/>
            <a:ext cx="2565400" cy="562873"/>
          </a:xfrm>
          <a:prstGeom prst="rect">
            <a:avLst/>
          </a:prstGeom>
        </p:spPr>
      </p:pic>
      <p:sp>
        <p:nvSpPr>
          <p:cNvPr id="5" name="Plassholder for bilde 4">
            <a:extLst>
              <a:ext uri="{FF2B5EF4-FFF2-40B4-BE49-F238E27FC236}">
                <a16:creationId xmlns:a16="http://schemas.microsoft.com/office/drawing/2014/main" id="{74C85276-6B3E-234C-8180-6D995775CB6B}"/>
              </a:ext>
            </a:extLst>
          </p:cNvPr>
          <p:cNvSpPr>
            <a:spLocks noGrp="1"/>
          </p:cNvSpPr>
          <p:nvPr>
            <p:ph type="pic" sz="quarter" idx="12"/>
          </p:nvPr>
        </p:nvSpPr>
        <p:spPr>
          <a:xfrm>
            <a:off x="-6750" y="-1"/>
            <a:ext cx="4330700" cy="6857999"/>
          </a:xfrm>
        </p:spPr>
        <p:txBody>
          <a:bodyPr/>
          <a:lstStyle/>
          <a:p>
            <a:endParaRPr lang="nb-NO"/>
          </a:p>
        </p:txBody>
      </p:sp>
    </p:spTree>
    <p:extLst>
      <p:ext uri="{BB962C8B-B14F-4D97-AF65-F5344CB8AC3E}">
        <p14:creationId xmlns:p14="http://schemas.microsoft.com/office/powerpoint/2010/main" val="57240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tellysbilde">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152C18B0-A7B0-D14B-B429-79B988F07703}"/>
              </a:ext>
            </a:extLst>
          </p:cNvPr>
          <p:cNvSpPr/>
          <p:nvPr userDrawn="1"/>
        </p:nvSpPr>
        <p:spPr>
          <a:xfrm>
            <a:off x="0" y="0"/>
            <a:ext cx="12191999" cy="6858000"/>
          </a:xfrm>
          <a:prstGeom prst="rect">
            <a:avLst/>
          </a:prstGeom>
          <a:solidFill>
            <a:schemeClr val="accent4">
              <a:alpha val="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582A946E-BBE9-C549-8262-CBAE879129C6}"/>
              </a:ext>
            </a:extLst>
          </p:cNvPr>
          <p:cNvSpPr>
            <a:spLocks noGrp="1"/>
          </p:cNvSpPr>
          <p:nvPr>
            <p:ph type="ctrTitle"/>
          </p:nvPr>
        </p:nvSpPr>
        <p:spPr>
          <a:xfrm>
            <a:off x="4776448" y="1122363"/>
            <a:ext cx="6856754" cy="2387600"/>
          </a:xfrm>
        </p:spPr>
        <p:txBody>
          <a:bodyPr anchor="b">
            <a:normAutofit/>
          </a:bodyPr>
          <a:lstStyle>
            <a:lvl1pPr algn="l">
              <a:defRPr sz="4400">
                <a:solidFill>
                  <a:schemeClr val="accent1"/>
                </a:solidFill>
              </a:defRPr>
            </a:lvl1pPr>
          </a:lstStyle>
          <a:p>
            <a:r>
              <a:rPr lang="nb-NO" dirty="0"/>
              <a:t>Klikk for å redigere tittelstil</a:t>
            </a:r>
          </a:p>
        </p:txBody>
      </p:sp>
      <p:sp>
        <p:nvSpPr>
          <p:cNvPr id="3" name="Undertittel 2">
            <a:extLst>
              <a:ext uri="{FF2B5EF4-FFF2-40B4-BE49-F238E27FC236}">
                <a16:creationId xmlns:a16="http://schemas.microsoft.com/office/drawing/2014/main" id="{5090004E-0E41-0C4B-A3CB-04115470580B}"/>
              </a:ext>
            </a:extLst>
          </p:cNvPr>
          <p:cNvSpPr>
            <a:spLocks noGrp="1"/>
          </p:cNvSpPr>
          <p:nvPr>
            <p:ph type="subTitle" idx="1"/>
          </p:nvPr>
        </p:nvSpPr>
        <p:spPr>
          <a:xfrm>
            <a:off x="4776448" y="3602038"/>
            <a:ext cx="6856754" cy="1655762"/>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7" name="Plassholder for dato 6">
            <a:extLst>
              <a:ext uri="{FF2B5EF4-FFF2-40B4-BE49-F238E27FC236}">
                <a16:creationId xmlns:a16="http://schemas.microsoft.com/office/drawing/2014/main" id="{D297CDC4-93FD-9D4B-8F90-4E5CDFD1B7E5}"/>
              </a:ext>
            </a:extLst>
          </p:cNvPr>
          <p:cNvSpPr>
            <a:spLocks noGrp="1"/>
          </p:cNvSpPr>
          <p:nvPr>
            <p:ph type="dt" sz="half" idx="10"/>
          </p:nvPr>
        </p:nvSpPr>
        <p:spPr/>
        <p:txBody>
          <a:bodyPr/>
          <a:lstStyle/>
          <a:p>
            <a:fld id="{ACA9F0CC-42A3-DD4B-9661-24D26316FF76}" type="datetime1">
              <a:rPr lang="nb-NO" smtClean="0"/>
              <a:t>27.10.2021</a:t>
            </a:fld>
            <a:endParaRPr lang="nb-NO" dirty="0"/>
          </a:p>
        </p:txBody>
      </p:sp>
      <p:sp>
        <p:nvSpPr>
          <p:cNvPr id="8" name="Plassholder for lysbildenummer 7">
            <a:extLst>
              <a:ext uri="{FF2B5EF4-FFF2-40B4-BE49-F238E27FC236}">
                <a16:creationId xmlns:a16="http://schemas.microsoft.com/office/drawing/2014/main" id="{0A670A53-442A-CD45-918A-24C1832D585C}"/>
              </a:ext>
            </a:extLst>
          </p:cNvPr>
          <p:cNvSpPr>
            <a:spLocks noGrp="1"/>
          </p:cNvSpPr>
          <p:nvPr>
            <p:ph type="sldNum" sz="quarter" idx="11"/>
          </p:nvPr>
        </p:nvSpPr>
        <p:spPr/>
        <p:txBody>
          <a:bodyPr/>
          <a:lstStyle/>
          <a:p>
            <a:fld id="{F01D463A-FC5E-AF45-99CA-E13DF8085A53}" type="slidenum">
              <a:rPr lang="nb-NO" smtClean="0"/>
              <a:pPr/>
              <a:t>‹#›</a:t>
            </a:fld>
            <a:endParaRPr lang="nb-NO" dirty="0"/>
          </a:p>
        </p:txBody>
      </p:sp>
      <p:pic>
        <p:nvPicPr>
          <p:cNvPr id="17" name="Grafikk 16">
            <a:extLst>
              <a:ext uri="{FF2B5EF4-FFF2-40B4-BE49-F238E27FC236}">
                <a16:creationId xmlns:a16="http://schemas.microsoft.com/office/drawing/2014/main" id="{3B9C306E-AB24-8E43-9269-B5A7047C61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6448" y="266749"/>
            <a:ext cx="2565400" cy="562873"/>
          </a:xfrm>
          <a:prstGeom prst="rect">
            <a:avLst/>
          </a:prstGeom>
        </p:spPr>
      </p:pic>
      <p:sp>
        <p:nvSpPr>
          <p:cNvPr id="9" name="Plassholder for bilde 4">
            <a:extLst>
              <a:ext uri="{FF2B5EF4-FFF2-40B4-BE49-F238E27FC236}">
                <a16:creationId xmlns:a16="http://schemas.microsoft.com/office/drawing/2014/main" id="{4CEA4FB1-7327-A841-B39A-38E664DAA6BE}"/>
              </a:ext>
            </a:extLst>
          </p:cNvPr>
          <p:cNvSpPr>
            <a:spLocks noGrp="1"/>
          </p:cNvSpPr>
          <p:nvPr>
            <p:ph type="pic" sz="quarter" idx="12"/>
          </p:nvPr>
        </p:nvSpPr>
        <p:spPr>
          <a:xfrm>
            <a:off x="-6750" y="-1"/>
            <a:ext cx="4330700" cy="6857999"/>
          </a:xfrm>
        </p:spPr>
        <p:txBody>
          <a:bodyPr/>
          <a:lstStyle/>
          <a:p>
            <a:endParaRPr lang="nb-NO"/>
          </a:p>
        </p:txBody>
      </p:sp>
    </p:spTree>
    <p:extLst>
      <p:ext uri="{BB962C8B-B14F-4D97-AF65-F5344CB8AC3E}">
        <p14:creationId xmlns:p14="http://schemas.microsoft.com/office/powerpoint/2010/main" val="3401771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tellysbilde">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152C18B0-A7B0-D14B-B429-79B988F07703}"/>
              </a:ext>
            </a:extLst>
          </p:cNvPr>
          <p:cNvSpPr/>
          <p:nvPr userDrawn="1"/>
        </p:nvSpPr>
        <p:spPr>
          <a:xfrm>
            <a:off x="0" y="0"/>
            <a:ext cx="12191999" cy="6858000"/>
          </a:xfrm>
          <a:prstGeom prst="rect">
            <a:avLst/>
          </a:prstGeom>
          <a:solidFill>
            <a:schemeClr val="accent6">
              <a:alpha val="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582A946E-BBE9-C549-8262-CBAE879129C6}"/>
              </a:ext>
            </a:extLst>
          </p:cNvPr>
          <p:cNvSpPr>
            <a:spLocks noGrp="1"/>
          </p:cNvSpPr>
          <p:nvPr>
            <p:ph type="ctrTitle"/>
          </p:nvPr>
        </p:nvSpPr>
        <p:spPr>
          <a:xfrm>
            <a:off x="4776448" y="1122363"/>
            <a:ext cx="6856754" cy="2387600"/>
          </a:xfrm>
        </p:spPr>
        <p:txBody>
          <a:bodyPr anchor="b">
            <a:normAutofit/>
          </a:bodyPr>
          <a:lstStyle>
            <a:lvl1pPr algn="l">
              <a:defRPr sz="4400">
                <a:solidFill>
                  <a:schemeClr val="accent1"/>
                </a:solidFill>
              </a:defRPr>
            </a:lvl1pPr>
          </a:lstStyle>
          <a:p>
            <a:r>
              <a:rPr lang="nb-NO" dirty="0"/>
              <a:t>Klikk for å redigere tittelstil</a:t>
            </a:r>
          </a:p>
        </p:txBody>
      </p:sp>
      <p:sp>
        <p:nvSpPr>
          <p:cNvPr id="3" name="Undertittel 2">
            <a:extLst>
              <a:ext uri="{FF2B5EF4-FFF2-40B4-BE49-F238E27FC236}">
                <a16:creationId xmlns:a16="http://schemas.microsoft.com/office/drawing/2014/main" id="{5090004E-0E41-0C4B-A3CB-04115470580B}"/>
              </a:ext>
            </a:extLst>
          </p:cNvPr>
          <p:cNvSpPr>
            <a:spLocks noGrp="1"/>
          </p:cNvSpPr>
          <p:nvPr>
            <p:ph type="subTitle" idx="1"/>
          </p:nvPr>
        </p:nvSpPr>
        <p:spPr>
          <a:xfrm>
            <a:off x="4776448" y="3602038"/>
            <a:ext cx="6856754" cy="1655762"/>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7" name="Plassholder for dato 6">
            <a:extLst>
              <a:ext uri="{FF2B5EF4-FFF2-40B4-BE49-F238E27FC236}">
                <a16:creationId xmlns:a16="http://schemas.microsoft.com/office/drawing/2014/main" id="{D297CDC4-93FD-9D4B-8F90-4E5CDFD1B7E5}"/>
              </a:ext>
            </a:extLst>
          </p:cNvPr>
          <p:cNvSpPr>
            <a:spLocks noGrp="1"/>
          </p:cNvSpPr>
          <p:nvPr>
            <p:ph type="dt" sz="half" idx="10"/>
          </p:nvPr>
        </p:nvSpPr>
        <p:spPr/>
        <p:txBody>
          <a:bodyPr/>
          <a:lstStyle/>
          <a:p>
            <a:fld id="{ACA9F0CC-42A3-DD4B-9661-24D26316FF76}" type="datetime1">
              <a:rPr lang="nb-NO" smtClean="0"/>
              <a:t>27.10.2021</a:t>
            </a:fld>
            <a:endParaRPr lang="nb-NO" dirty="0"/>
          </a:p>
        </p:txBody>
      </p:sp>
      <p:sp>
        <p:nvSpPr>
          <p:cNvPr id="8" name="Plassholder for lysbildenummer 7">
            <a:extLst>
              <a:ext uri="{FF2B5EF4-FFF2-40B4-BE49-F238E27FC236}">
                <a16:creationId xmlns:a16="http://schemas.microsoft.com/office/drawing/2014/main" id="{0A670A53-442A-CD45-918A-24C1832D585C}"/>
              </a:ext>
            </a:extLst>
          </p:cNvPr>
          <p:cNvSpPr>
            <a:spLocks noGrp="1"/>
          </p:cNvSpPr>
          <p:nvPr>
            <p:ph type="sldNum" sz="quarter" idx="11"/>
          </p:nvPr>
        </p:nvSpPr>
        <p:spPr/>
        <p:txBody>
          <a:bodyPr/>
          <a:lstStyle/>
          <a:p>
            <a:fld id="{F01D463A-FC5E-AF45-99CA-E13DF8085A53}" type="slidenum">
              <a:rPr lang="nb-NO" smtClean="0"/>
              <a:pPr/>
              <a:t>‹#›</a:t>
            </a:fld>
            <a:endParaRPr lang="nb-NO" dirty="0"/>
          </a:p>
        </p:txBody>
      </p:sp>
      <p:pic>
        <p:nvPicPr>
          <p:cNvPr id="17" name="Grafikk 16">
            <a:extLst>
              <a:ext uri="{FF2B5EF4-FFF2-40B4-BE49-F238E27FC236}">
                <a16:creationId xmlns:a16="http://schemas.microsoft.com/office/drawing/2014/main" id="{3B9C306E-AB24-8E43-9269-B5A7047C61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6448" y="266749"/>
            <a:ext cx="2565400" cy="562873"/>
          </a:xfrm>
          <a:prstGeom prst="rect">
            <a:avLst/>
          </a:prstGeom>
        </p:spPr>
      </p:pic>
      <p:sp>
        <p:nvSpPr>
          <p:cNvPr id="12" name="Plassholder for bilde 4">
            <a:extLst>
              <a:ext uri="{FF2B5EF4-FFF2-40B4-BE49-F238E27FC236}">
                <a16:creationId xmlns:a16="http://schemas.microsoft.com/office/drawing/2014/main" id="{7921462A-E334-BC40-9754-75CBE5922D3C}"/>
              </a:ext>
            </a:extLst>
          </p:cNvPr>
          <p:cNvSpPr>
            <a:spLocks noGrp="1"/>
          </p:cNvSpPr>
          <p:nvPr>
            <p:ph type="pic" sz="quarter" idx="12"/>
          </p:nvPr>
        </p:nvSpPr>
        <p:spPr>
          <a:xfrm>
            <a:off x="-6750" y="-1"/>
            <a:ext cx="4330700" cy="6857999"/>
          </a:xfrm>
        </p:spPr>
        <p:txBody>
          <a:bodyPr/>
          <a:lstStyle/>
          <a:p>
            <a:endParaRPr lang="nb-NO"/>
          </a:p>
        </p:txBody>
      </p:sp>
    </p:spTree>
    <p:extLst>
      <p:ext uri="{BB962C8B-B14F-4D97-AF65-F5344CB8AC3E}">
        <p14:creationId xmlns:p14="http://schemas.microsoft.com/office/powerpoint/2010/main" val="1963458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tellysbilde">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152C18B0-A7B0-D14B-B429-79B988F07703}"/>
              </a:ext>
            </a:extLst>
          </p:cNvPr>
          <p:cNvSpPr/>
          <p:nvPr userDrawn="1"/>
        </p:nvSpPr>
        <p:spPr>
          <a:xfrm>
            <a:off x="0" y="0"/>
            <a:ext cx="12191999" cy="6858000"/>
          </a:xfrm>
          <a:prstGeom prst="rect">
            <a:avLst/>
          </a:prstGeom>
          <a:solidFill>
            <a:schemeClr val="accent5">
              <a:alpha val="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582A946E-BBE9-C549-8262-CBAE879129C6}"/>
              </a:ext>
            </a:extLst>
          </p:cNvPr>
          <p:cNvSpPr>
            <a:spLocks noGrp="1"/>
          </p:cNvSpPr>
          <p:nvPr>
            <p:ph type="ctrTitle"/>
          </p:nvPr>
        </p:nvSpPr>
        <p:spPr>
          <a:xfrm>
            <a:off x="4776448" y="1122363"/>
            <a:ext cx="6856754" cy="2387600"/>
          </a:xfrm>
        </p:spPr>
        <p:txBody>
          <a:bodyPr anchor="b">
            <a:normAutofit/>
          </a:bodyPr>
          <a:lstStyle>
            <a:lvl1pPr algn="l">
              <a:defRPr sz="4400">
                <a:solidFill>
                  <a:schemeClr val="accent1"/>
                </a:solidFill>
              </a:defRPr>
            </a:lvl1pPr>
          </a:lstStyle>
          <a:p>
            <a:r>
              <a:rPr lang="nb-NO" dirty="0"/>
              <a:t>Klikk for å redigere tittelstil</a:t>
            </a:r>
          </a:p>
        </p:txBody>
      </p:sp>
      <p:sp>
        <p:nvSpPr>
          <p:cNvPr id="3" name="Undertittel 2">
            <a:extLst>
              <a:ext uri="{FF2B5EF4-FFF2-40B4-BE49-F238E27FC236}">
                <a16:creationId xmlns:a16="http://schemas.microsoft.com/office/drawing/2014/main" id="{5090004E-0E41-0C4B-A3CB-04115470580B}"/>
              </a:ext>
            </a:extLst>
          </p:cNvPr>
          <p:cNvSpPr>
            <a:spLocks noGrp="1"/>
          </p:cNvSpPr>
          <p:nvPr>
            <p:ph type="subTitle" idx="1"/>
          </p:nvPr>
        </p:nvSpPr>
        <p:spPr>
          <a:xfrm>
            <a:off x="4776448" y="3602038"/>
            <a:ext cx="6856754" cy="1655762"/>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7" name="Plassholder for dato 6">
            <a:extLst>
              <a:ext uri="{FF2B5EF4-FFF2-40B4-BE49-F238E27FC236}">
                <a16:creationId xmlns:a16="http://schemas.microsoft.com/office/drawing/2014/main" id="{D297CDC4-93FD-9D4B-8F90-4E5CDFD1B7E5}"/>
              </a:ext>
            </a:extLst>
          </p:cNvPr>
          <p:cNvSpPr>
            <a:spLocks noGrp="1"/>
          </p:cNvSpPr>
          <p:nvPr>
            <p:ph type="dt" sz="half" idx="10"/>
          </p:nvPr>
        </p:nvSpPr>
        <p:spPr/>
        <p:txBody>
          <a:bodyPr/>
          <a:lstStyle/>
          <a:p>
            <a:fld id="{ACA9F0CC-42A3-DD4B-9661-24D26316FF76}" type="datetime1">
              <a:rPr lang="nb-NO" smtClean="0"/>
              <a:t>27.10.2021</a:t>
            </a:fld>
            <a:endParaRPr lang="nb-NO" dirty="0"/>
          </a:p>
        </p:txBody>
      </p:sp>
      <p:sp>
        <p:nvSpPr>
          <p:cNvPr id="8" name="Plassholder for lysbildenummer 7">
            <a:extLst>
              <a:ext uri="{FF2B5EF4-FFF2-40B4-BE49-F238E27FC236}">
                <a16:creationId xmlns:a16="http://schemas.microsoft.com/office/drawing/2014/main" id="{0A670A53-442A-CD45-918A-24C1832D585C}"/>
              </a:ext>
            </a:extLst>
          </p:cNvPr>
          <p:cNvSpPr>
            <a:spLocks noGrp="1"/>
          </p:cNvSpPr>
          <p:nvPr>
            <p:ph type="sldNum" sz="quarter" idx="11"/>
          </p:nvPr>
        </p:nvSpPr>
        <p:spPr/>
        <p:txBody>
          <a:bodyPr/>
          <a:lstStyle/>
          <a:p>
            <a:fld id="{F01D463A-FC5E-AF45-99CA-E13DF8085A53}" type="slidenum">
              <a:rPr lang="nb-NO" smtClean="0"/>
              <a:pPr/>
              <a:t>‹#›</a:t>
            </a:fld>
            <a:endParaRPr lang="nb-NO" dirty="0"/>
          </a:p>
        </p:txBody>
      </p:sp>
      <p:pic>
        <p:nvPicPr>
          <p:cNvPr id="17" name="Grafikk 16">
            <a:extLst>
              <a:ext uri="{FF2B5EF4-FFF2-40B4-BE49-F238E27FC236}">
                <a16:creationId xmlns:a16="http://schemas.microsoft.com/office/drawing/2014/main" id="{3B9C306E-AB24-8E43-9269-B5A7047C61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6448" y="266749"/>
            <a:ext cx="2565400" cy="562873"/>
          </a:xfrm>
          <a:prstGeom prst="rect">
            <a:avLst/>
          </a:prstGeom>
        </p:spPr>
      </p:pic>
      <p:sp>
        <p:nvSpPr>
          <p:cNvPr id="9" name="Plassholder for bilde 4">
            <a:extLst>
              <a:ext uri="{FF2B5EF4-FFF2-40B4-BE49-F238E27FC236}">
                <a16:creationId xmlns:a16="http://schemas.microsoft.com/office/drawing/2014/main" id="{0E5F109F-57BA-884B-9EAE-BD5FFFE32683}"/>
              </a:ext>
            </a:extLst>
          </p:cNvPr>
          <p:cNvSpPr>
            <a:spLocks noGrp="1"/>
          </p:cNvSpPr>
          <p:nvPr>
            <p:ph type="pic" sz="quarter" idx="12"/>
          </p:nvPr>
        </p:nvSpPr>
        <p:spPr>
          <a:xfrm>
            <a:off x="-6750" y="-1"/>
            <a:ext cx="4330700" cy="6857999"/>
          </a:xfrm>
        </p:spPr>
        <p:txBody>
          <a:bodyPr/>
          <a:lstStyle/>
          <a:p>
            <a:endParaRPr lang="nb-NO"/>
          </a:p>
        </p:txBody>
      </p:sp>
    </p:spTree>
    <p:extLst>
      <p:ext uri="{BB962C8B-B14F-4D97-AF65-F5344CB8AC3E}">
        <p14:creationId xmlns:p14="http://schemas.microsoft.com/office/powerpoint/2010/main" val="38054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DCB5CF3-4A84-FF45-809F-2045CA3CE44A}"/>
              </a:ext>
            </a:extLst>
          </p:cNvPr>
          <p:cNvSpPr>
            <a:spLocks noGrp="1"/>
          </p:cNvSpPr>
          <p:nvPr>
            <p:ph type="title"/>
          </p:nvPr>
        </p:nvSpPr>
        <p:spPr>
          <a:xfrm>
            <a:off x="914400" y="985904"/>
            <a:ext cx="10439400" cy="1325563"/>
          </a:xfrm>
        </p:spPr>
        <p:txBody>
          <a:bodyPr>
            <a:normAutofit/>
          </a:bodyPr>
          <a:lstStyle>
            <a:lvl1pPr>
              <a:defRPr sz="3600"/>
            </a:lvl1pPr>
          </a:lstStyle>
          <a:p>
            <a:r>
              <a:rPr lang="nb-NO" dirty="0"/>
              <a:t>Klikk for å redigere tittelstil</a:t>
            </a:r>
          </a:p>
        </p:txBody>
      </p:sp>
      <p:sp>
        <p:nvSpPr>
          <p:cNvPr id="3" name="Plassholder for innhold 2">
            <a:extLst>
              <a:ext uri="{FF2B5EF4-FFF2-40B4-BE49-F238E27FC236}">
                <a16:creationId xmlns:a16="http://schemas.microsoft.com/office/drawing/2014/main" id="{D9A74A36-AE30-DD42-95AE-50EB51E1BE9D}"/>
              </a:ext>
            </a:extLst>
          </p:cNvPr>
          <p:cNvSpPr>
            <a:spLocks noGrp="1"/>
          </p:cNvSpPr>
          <p:nvPr>
            <p:ph idx="1"/>
          </p:nvPr>
        </p:nvSpPr>
        <p:spPr>
          <a:xfrm>
            <a:off x="914400" y="2446404"/>
            <a:ext cx="10439400" cy="3992968"/>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5" name="Plassholder for dato 14">
            <a:extLst>
              <a:ext uri="{FF2B5EF4-FFF2-40B4-BE49-F238E27FC236}">
                <a16:creationId xmlns:a16="http://schemas.microsoft.com/office/drawing/2014/main" id="{06980C34-22C3-964D-848F-233E03FA09AA}"/>
              </a:ext>
            </a:extLst>
          </p:cNvPr>
          <p:cNvSpPr>
            <a:spLocks noGrp="1"/>
          </p:cNvSpPr>
          <p:nvPr>
            <p:ph type="dt" sz="half" idx="10"/>
          </p:nvPr>
        </p:nvSpPr>
        <p:spPr/>
        <p:txBody>
          <a:bodyPr/>
          <a:lstStyle/>
          <a:p>
            <a:fld id="{ACA9F0CC-42A3-DD4B-9661-24D26316FF76}" type="datetime1">
              <a:rPr lang="nb-NO" smtClean="0"/>
              <a:t>27.10.2021</a:t>
            </a:fld>
            <a:endParaRPr lang="nb-NO" dirty="0"/>
          </a:p>
        </p:txBody>
      </p:sp>
      <p:sp>
        <p:nvSpPr>
          <p:cNvPr id="16" name="Plassholder for lysbildenummer 15">
            <a:extLst>
              <a:ext uri="{FF2B5EF4-FFF2-40B4-BE49-F238E27FC236}">
                <a16:creationId xmlns:a16="http://schemas.microsoft.com/office/drawing/2014/main" id="{F8315672-5ECA-3949-AD15-AD1811092C58}"/>
              </a:ext>
            </a:extLst>
          </p:cNvPr>
          <p:cNvSpPr>
            <a:spLocks noGrp="1"/>
          </p:cNvSpPr>
          <p:nvPr>
            <p:ph type="sldNum" sz="quarter" idx="11"/>
          </p:nvPr>
        </p:nvSpPr>
        <p:spPr/>
        <p:txBody>
          <a:bodyPr/>
          <a:lstStyle/>
          <a:p>
            <a:fld id="{F01D463A-FC5E-AF45-99CA-E13DF8085A53}" type="slidenum">
              <a:rPr lang="nb-NO" smtClean="0"/>
              <a:pPr/>
              <a:t>‹#›</a:t>
            </a:fld>
            <a:endParaRPr lang="nb-NO" dirty="0"/>
          </a:p>
        </p:txBody>
      </p:sp>
    </p:spTree>
    <p:extLst>
      <p:ext uri="{BB962C8B-B14F-4D97-AF65-F5344CB8AC3E}">
        <p14:creationId xmlns:p14="http://schemas.microsoft.com/office/powerpoint/2010/main" val="338791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8C0AF2-57A5-2649-8043-B1F825D999DC}"/>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48E0BC5F-989C-3F4D-B0A5-F0A35BF4823B}"/>
              </a:ext>
            </a:extLst>
          </p:cNvPr>
          <p:cNvSpPr>
            <a:spLocks noGrp="1"/>
          </p:cNvSpPr>
          <p:nvPr>
            <p:ph sz="half" idx="1"/>
          </p:nvPr>
        </p:nvSpPr>
        <p:spPr>
          <a:xfrm>
            <a:off x="914400" y="2446402"/>
            <a:ext cx="5105400" cy="3992969"/>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DB6152EC-497A-A64F-8318-5B1EC6A89C01}"/>
              </a:ext>
            </a:extLst>
          </p:cNvPr>
          <p:cNvSpPr>
            <a:spLocks noGrp="1"/>
          </p:cNvSpPr>
          <p:nvPr>
            <p:ph sz="half" idx="2"/>
          </p:nvPr>
        </p:nvSpPr>
        <p:spPr>
          <a:xfrm>
            <a:off x="6172200" y="2446402"/>
            <a:ext cx="5181600" cy="3992969"/>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Plassholder for dato 7">
            <a:extLst>
              <a:ext uri="{FF2B5EF4-FFF2-40B4-BE49-F238E27FC236}">
                <a16:creationId xmlns:a16="http://schemas.microsoft.com/office/drawing/2014/main" id="{B6C2ABE1-BB4E-E94E-A897-ACB30E3354D0}"/>
              </a:ext>
            </a:extLst>
          </p:cNvPr>
          <p:cNvSpPr>
            <a:spLocks noGrp="1"/>
          </p:cNvSpPr>
          <p:nvPr>
            <p:ph type="dt" sz="half" idx="10"/>
          </p:nvPr>
        </p:nvSpPr>
        <p:spPr/>
        <p:txBody>
          <a:bodyPr/>
          <a:lstStyle/>
          <a:p>
            <a:fld id="{ACA9F0CC-42A3-DD4B-9661-24D26316FF76}" type="datetime1">
              <a:rPr lang="nb-NO" smtClean="0"/>
              <a:pPr/>
              <a:t>27.10.2021</a:t>
            </a:fld>
            <a:endParaRPr lang="nb-NO" dirty="0"/>
          </a:p>
        </p:txBody>
      </p:sp>
      <p:sp>
        <p:nvSpPr>
          <p:cNvPr id="9" name="Plassholder for lysbildenummer 8">
            <a:extLst>
              <a:ext uri="{FF2B5EF4-FFF2-40B4-BE49-F238E27FC236}">
                <a16:creationId xmlns:a16="http://schemas.microsoft.com/office/drawing/2014/main" id="{4508D882-C7DA-7449-AE78-0C695BD9CB02}"/>
              </a:ext>
            </a:extLst>
          </p:cNvPr>
          <p:cNvSpPr>
            <a:spLocks noGrp="1"/>
          </p:cNvSpPr>
          <p:nvPr>
            <p:ph type="sldNum" sz="quarter" idx="11"/>
          </p:nvPr>
        </p:nvSpPr>
        <p:spPr/>
        <p:txBody>
          <a:bodyPr/>
          <a:lstStyle/>
          <a:p>
            <a:fld id="{F01D463A-FC5E-AF45-99CA-E13DF8085A53}" type="slidenum">
              <a:rPr lang="nb-NO" smtClean="0"/>
              <a:pPr/>
              <a:t>‹#›</a:t>
            </a:fld>
            <a:endParaRPr lang="nb-NO" dirty="0"/>
          </a:p>
        </p:txBody>
      </p:sp>
    </p:spTree>
    <p:extLst>
      <p:ext uri="{BB962C8B-B14F-4D97-AF65-F5344CB8AC3E}">
        <p14:creationId xmlns:p14="http://schemas.microsoft.com/office/powerpoint/2010/main" val="168013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8C0AF2-57A5-2649-8043-B1F825D999DC}"/>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48E0BC5F-989C-3F4D-B0A5-F0A35BF4823B}"/>
              </a:ext>
            </a:extLst>
          </p:cNvPr>
          <p:cNvSpPr>
            <a:spLocks noGrp="1"/>
          </p:cNvSpPr>
          <p:nvPr>
            <p:ph sz="half" idx="1"/>
          </p:nvPr>
        </p:nvSpPr>
        <p:spPr>
          <a:xfrm>
            <a:off x="914401" y="2446402"/>
            <a:ext cx="3300230" cy="3992969"/>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DB6152EC-497A-A64F-8318-5B1EC6A89C01}"/>
              </a:ext>
            </a:extLst>
          </p:cNvPr>
          <p:cNvSpPr>
            <a:spLocks noGrp="1"/>
          </p:cNvSpPr>
          <p:nvPr>
            <p:ph sz="half" idx="2"/>
          </p:nvPr>
        </p:nvSpPr>
        <p:spPr>
          <a:xfrm>
            <a:off x="4459356" y="2446402"/>
            <a:ext cx="3349487" cy="3992969"/>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Plassholder for dato 7">
            <a:extLst>
              <a:ext uri="{FF2B5EF4-FFF2-40B4-BE49-F238E27FC236}">
                <a16:creationId xmlns:a16="http://schemas.microsoft.com/office/drawing/2014/main" id="{B6C2ABE1-BB4E-E94E-A897-ACB30E3354D0}"/>
              </a:ext>
            </a:extLst>
          </p:cNvPr>
          <p:cNvSpPr>
            <a:spLocks noGrp="1"/>
          </p:cNvSpPr>
          <p:nvPr>
            <p:ph type="dt" sz="half" idx="10"/>
          </p:nvPr>
        </p:nvSpPr>
        <p:spPr/>
        <p:txBody>
          <a:bodyPr/>
          <a:lstStyle/>
          <a:p>
            <a:fld id="{ACA9F0CC-42A3-DD4B-9661-24D26316FF76}" type="datetime1">
              <a:rPr lang="nb-NO" smtClean="0"/>
              <a:pPr/>
              <a:t>27.10.2021</a:t>
            </a:fld>
            <a:endParaRPr lang="nb-NO" dirty="0"/>
          </a:p>
        </p:txBody>
      </p:sp>
      <p:sp>
        <p:nvSpPr>
          <p:cNvPr id="9" name="Plassholder for lysbildenummer 8">
            <a:extLst>
              <a:ext uri="{FF2B5EF4-FFF2-40B4-BE49-F238E27FC236}">
                <a16:creationId xmlns:a16="http://schemas.microsoft.com/office/drawing/2014/main" id="{4508D882-C7DA-7449-AE78-0C695BD9CB02}"/>
              </a:ext>
            </a:extLst>
          </p:cNvPr>
          <p:cNvSpPr>
            <a:spLocks noGrp="1"/>
          </p:cNvSpPr>
          <p:nvPr>
            <p:ph type="sldNum" sz="quarter" idx="11"/>
          </p:nvPr>
        </p:nvSpPr>
        <p:spPr/>
        <p:txBody>
          <a:bodyPr/>
          <a:lstStyle/>
          <a:p>
            <a:fld id="{F01D463A-FC5E-AF45-99CA-E13DF8085A53}" type="slidenum">
              <a:rPr lang="nb-NO" smtClean="0"/>
              <a:pPr/>
              <a:t>‹#›</a:t>
            </a:fld>
            <a:endParaRPr lang="nb-NO" dirty="0"/>
          </a:p>
        </p:txBody>
      </p:sp>
      <p:sp>
        <p:nvSpPr>
          <p:cNvPr id="7" name="Plassholder for innhold 3">
            <a:extLst>
              <a:ext uri="{FF2B5EF4-FFF2-40B4-BE49-F238E27FC236}">
                <a16:creationId xmlns:a16="http://schemas.microsoft.com/office/drawing/2014/main" id="{739CFF65-3AF8-2A4D-AC7C-81874B62B270}"/>
              </a:ext>
            </a:extLst>
          </p:cNvPr>
          <p:cNvSpPr>
            <a:spLocks noGrp="1"/>
          </p:cNvSpPr>
          <p:nvPr>
            <p:ph sz="half" idx="12"/>
          </p:nvPr>
        </p:nvSpPr>
        <p:spPr>
          <a:xfrm>
            <a:off x="8004313" y="2446402"/>
            <a:ext cx="3349487" cy="3992969"/>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147851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8C0AF2-57A5-2649-8043-B1F825D999DC}"/>
              </a:ext>
            </a:extLst>
          </p:cNvPr>
          <p:cNvSpPr>
            <a:spLocks noGrp="1"/>
          </p:cNvSpPr>
          <p:nvPr>
            <p:ph type="title"/>
          </p:nvPr>
        </p:nvSpPr>
        <p:spPr>
          <a:xfrm>
            <a:off x="914400" y="985904"/>
            <a:ext cx="5105400" cy="1325563"/>
          </a:xfrm>
        </p:spPr>
        <p:txBody>
          <a:bodyPr>
            <a:normAutofit/>
          </a:bodyPr>
          <a:lstStyle>
            <a:lvl1pPr>
              <a:defRPr sz="3600"/>
            </a:lvl1pPr>
          </a:lstStyle>
          <a:p>
            <a:r>
              <a:rPr lang="nb-NO" dirty="0"/>
              <a:t>Klikk for å redigere tittelstil</a:t>
            </a:r>
          </a:p>
        </p:txBody>
      </p:sp>
      <p:sp>
        <p:nvSpPr>
          <p:cNvPr id="3" name="Plassholder for innhold 2">
            <a:extLst>
              <a:ext uri="{FF2B5EF4-FFF2-40B4-BE49-F238E27FC236}">
                <a16:creationId xmlns:a16="http://schemas.microsoft.com/office/drawing/2014/main" id="{48E0BC5F-989C-3F4D-B0A5-F0A35BF4823B}"/>
              </a:ext>
            </a:extLst>
          </p:cNvPr>
          <p:cNvSpPr>
            <a:spLocks noGrp="1"/>
          </p:cNvSpPr>
          <p:nvPr>
            <p:ph sz="half" idx="1"/>
          </p:nvPr>
        </p:nvSpPr>
        <p:spPr>
          <a:xfrm>
            <a:off x="914400" y="2446402"/>
            <a:ext cx="5105400" cy="3992969"/>
          </a:xfrm>
        </p:spPr>
        <p:txBody>
          <a:bodyPr>
            <a:normAutofit/>
          </a:bodyPr>
          <a:lstStyle>
            <a:lvl1pPr marL="0" indent="0">
              <a:buFont typeface="Arial" panose="020B0604020202020204" pitchFamily="34" charse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Plassholder for dato 7">
            <a:extLst>
              <a:ext uri="{FF2B5EF4-FFF2-40B4-BE49-F238E27FC236}">
                <a16:creationId xmlns:a16="http://schemas.microsoft.com/office/drawing/2014/main" id="{B6C2ABE1-BB4E-E94E-A897-ACB30E3354D0}"/>
              </a:ext>
            </a:extLst>
          </p:cNvPr>
          <p:cNvSpPr>
            <a:spLocks noGrp="1"/>
          </p:cNvSpPr>
          <p:nvPr>
            <p:ph type="dt" sz="half" idx="10"/>
          </p:nvPr>
        </p:nvSpPr>
        <p:spPr/>
        <p:txBody>
          <a:bodyPr/>
          <a:lstStyle/>
          <a:p>
            <a:fld id="{ACA9F0CC-42A3-DD4B-9661-24D26316FF76}" type="datetime1">
              <a:rPr lang="nb-NO" smtClean="0"/>
              <a:pPr/>
              <a:t>27.10.2021</a:t>
            </a:fld>
            <a:endParaRPr lang="nb-NO" dirty="0"/>
          </a:p>
        </p:txBody>
      </p:sp>
      <p:sp>
        <p:nvSpPr>
          <p:cNvPr id="9" name="Plassholder for lysbildenummer 8">
            <a:extLst>
              <a:ext uri="{FF2B5EF4-FFF2-40B4-BE49-F238E27FC236}">
                <a16:creationId xmlns:a16="http://schemas.microsoft.com/office/drawing/2014/main" id="{4508D882-C7DA-7449-AE78-0C695BD9CB02}"/>
              </a:ext>
            </a:extLst>
          </p:cNvPr>
          <p:cNvSpPr>
            <a:spLocks noGrp="1"/>
          </p:cNvSpPr>
          <p:nvPr>
            <p:ph type="sldNum" sz="quarter" idx="11"/>
          </p:nvPr>
        </p:nvSpPr>
        <p:spPr/>
        <p:txBody>
          <a:bodyPr/>
          <a:lstStyle/>
          <a:p>
            <a:fld id="{F01D463A-FC5E-AF45-99CA-E13DF8085A53}" type="slidenum">
              <a:rPr lang="nb-NO" smtClean="0"/>
              <a:pPr/>
              <a:t>‹#›</a:t>
            </a:fld>
            <a:endParaRPr lang="nb-NO" dirty="0"/>
          </a:p>
        </p:txBody>
      </p:sp>
      <p:sp>
        <p:nvSpPr>
          <p:cNvPr id="6" name="Plassholder for bilde 5">
            <a:extLst>
              <a:ext uri="{FF2B5EF4-FFF2-40B4-BE49-F238E27FC236}">
                <a16:creationId xmlns:a16="http://schemas.microsoft.com/office/drawing/2014/main" id="{C93F7FFC-8C9F-5149-A569-B49E0574E049}"/>
              </a:ext>
            </a:extLst>
          </p:cNvPr>
          <p:cNvSpPr>
            <a:spLocks noGrp="1"/>
          </p:cNvSpPr>
          <p:nvPr>
            <p:ph type="pic" sz="quarter" idx="12"/>
          </p:nvPr>
        </p:nvSpPr>
        <p:spPr>
          <a:xfrm>
            <a:off x="6520070" y="1232451"/>
            <a:ext cx="4833729" cy="4782999"/>
          </a:xfrm>
        </p:spPr>
        <p:txBody>
          <a:bodyPr/>
          <a:lstStyle/>
          <a:p>
            <a:endParaRPr lang="nb-NO"/>
          </a:p>
        </p:txBody>
      </p:sp>
    </p:spTree>
    <p:extLst>
      <p:ext uri="{BB962C8B-B14F-4D97-AF65-F5344CB8AC3E}">
        <p14:creationId xmlns:p14="http://schemas.microsoft.com/office/powerpoint/2010/main" val="1016333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2F8DA04-AA5F-1846-B5D5-A1709500E9FC}"/>
              </a:ext>
            </a:extLst>
          </p:cNvPr>
          <p:cNvSpPr>
            <a:spLocks noGrp="1"/>
          </p:cNvSpPr>
          <p:nvPr>
            <p:ph type="title"/>
          </p:nvPr>
        </p:nvSpPr>
        <p:spPr>
          <a:xfrm>
            <a:off x="914400" y="985904"/>
            <a:ext cx="1043940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03AEE05F-6E37-334E-820C-BF451D1233D1}"/>
              </a:ext>
            </a:extLst>
          </p:cNvPr>
          <p:cNvSpPr>
            <a:spLocks noGrp="1"/>
          </p:cNvSpPr>
          <p:nvPr>
            <p:ph type="body" idx="1"/>
          </p:nvPr>
        </p:nvSpPr>
        <p:spPr>
          <a:xfrm>
            <a:off x="914400" y="2446404"/>
            <a:ext cx="10439400" cy="4077331"/>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480CDD40-0145-C949-AF4B-2641688DE33A}"/>
              </a:ext>
            </a:extLst>
          </p:cNvPr>
          <p:cNvSpPr>
            <a:spLocks noGrp="1"/>
          </p:cNvSpPr>
          <p:nvPr>
            <p:ph type="dt" sz="half" idx="2"/>
          </p:nvPr>
        </p:nvSpPr>
        <p:spPr>
          <a:xfrm>
            <a:off x="9641612" y="418628"/>
            <a:ext cx="1053058" cy="365125"/>
          </a:xfrm>
          <a:prstGeom prst="rect">
            <a:avLst/>
          </a:prstGeom>
        </p:spPr>
        <p:txBody>
          <a:bodyPr vert="horz" lIns="91440" tIns="45720" rIns="91440" bIns="45720" rtlCol="0" anchor="ctr"/>
          <a:lstStyle>
            <a:lvl1pPr algn="l">
              <a:defRPr sz="1100">
                <a:solidFill>
                  <a:srgbClr val="86A7C2"/>
                </a:solidFill>
                <a:latin typeface="Verdana" panose="020B0604030504040204" pitchFamily="34" charset="0"/>
                <a:ea typeface="Verdana" panose="020B0604030504040204" pitchFamily="34" charset="0"/>
                <a:cs typeface="Verdana" panose="020B0604030504040204" pitchFamily="34" charset="0"/>
              </a:defRPr>
            </a:lvl1pPr>
          </a:lstStyle>
          <a:p>
            <a:fld id="{ACA9F0CC-42A3-DD4B-9661-24D26316FF76}" type="datetime1">
              <a:rPr lang="nb-NO" smtClean="0"/>
              <a:pPr/>
              <a:t>27.10.2021</a:t>
            </a:fld>
            <a:endParaRPr lang="nb-NO" dirty="0"/>
          </a:p>
        </p:txBody>
      </p:sp>
      <p:sp>
        <p:nvSpPr>
          <p:cNvPr id="6" name="Plassholder for lysbildenummer 5">
            <a:extLst>
              <a:ext uri="{FF2B5EF4-FFF2-40B4-BE49-F238E27FC236}">
                <a16:creationId xmlns:a16="http://schemas.microsoft.com/office/drawing/2014/main" id="{2C6B4AAE-417E-6840-951F-FE07DDDF3DD3}"/>
              </a:ext>
            </a:extLst>
          </p:cNvPr>
          <p:cNvSpPr>
            <a:spLocks noGrp="1"/>
          </p:cNvSpPr>
          <p:nvPr>
            <p:ph type="sldNum" sz="quarter" idx="4"/>
          </p:nvPr>
        </p:nvSpPr>
        <p:spPr>
          <a:xfrm>
            <a:off x="10829681" y="418628"/>
            <a:ext cx="524119" cy="365125"/>
          </a:xfrm>
          <a:prstGeom prst="rect">
            <a:avLst/>
          </a:prstGeom>
        </p:spPr>
        <p:txBody>
          <a:bodyPr vert="horz" lIns="91440" tIns="45720" rIns="91440" bIns="45720" rtlCol="0" anchor="ctr"/>
          <a:lstStyle>
            <a:lvl1pPr algn="r">
              <a:defRPr sz="1200">
                <a:solidFill>
                  <a:srgbClr val="86A7C2"/>
                </a:solidFill>
                <a:latin typeface="Verdana" panose="020B0604030504040204" pitchFamily="34" charset="0"/>
                <a:ea typeface="Verdana" panose="020B0604030504040204" pitchFamily="34" charset="0"/>
                <a:cs typeface="Verdana" panose="020B0604030504040204" pitchFamily="34" charset="0"/>
              </a:defRPr>
            </a:lvl1pPr>
          </a:lstStyle>
          <a:p>
            <a:fld id="{F01D463A-FC5E-AF45-99CA-E13DF8085A53}" type="slidenum">
              <a:rPr lang="nb-NO" smtClean="0"/>
              <a:pPr/>
              <a:t>‹#›</a:t>
            </a:fld>
            <a:endParaRPr lang="nb-NO" dirty="0"/>
          </a:p>
        </p:txBody>
      </p:sp>
      <p:pic>
        <p:nvPicPr>
          <p:cNvPr id="8" name="Grafikk 7">
            <a:extLst>
              <a:ext uri="{FF2B5EF4-FFF2-40B4-BE49-F238E27FC236}">
                <a16:creationId xmlns:a16="http://schemas.microsoft.com/office/drawing/2014/main" id="{7790E17B-E3CD-0F47-A451-B219FF456A86}"/>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776448" y="266749"/>
            <a:ext cx="2565400" cy="562873"/>
          </a:xfrm>
          <a:prstGeom prst="rect">
            <a:avLst/>
          </a:prstGeom>
        </p:spPr>
      </p:pic>
    </p:spTree>
    <p:extLst>
      <p:ext uri="{BB962C8B-B14F-4D97-AF65-F5344CB8AC3E}">
        <p14:creationId xmlns:p14="http://schemas.microsoft.com/office/powerpoint/2010/main" val="25793380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50" r:id="rId6"/>
    <p:sldLayoutId id="2147483652" r:id="rId7"/>
    <p:sldLayoutId id="2147483667" r:id="rId8"/>
    <p:sldLayoutId id="2147483666" r:id="rId9"/>
    <p:sldLayoutId id="2147483653" r:id="rId10"/>
    <p:sldLayoutId id="2147483654" r:id="rId11"/>
    <p:sldLayoutId id="2147483655" r:id="rId12"/>
    <p:sldLayoutId id="2147483665" r:id="rId13"/>
  </p:sldLayoutIdLst>
  <p:hf hdr="0" ftr="0"/>
  <p:txStyles>
    <p:titleStyle>
      <a:lvl1pPr algn="l" defTabSz="914400" rtl="0" eaLnBrk="1" latinLnBrk="0" hangingPunct="1">
        <a:lnSpc>
          <a:spcPct val="90000"/>
        </a:lnSpc>
        <a:spcBef>
          <a:spcPct val="0"/>
        </a:spcBef>
        <a:buNone/>
        <a:defRPr sz="3600" b="1" i="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B587982-BD38-4D74-BB6E-4E80692E3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nn-NO"/>
          </a:p>
        </p:txBody>
      </p:sp>
      <p:sp>
        <p:nvSpPr>
          <p:cNvPr id="3" name="Plassholder for tekst 2">
            <a:extLst>
              <a:ext uri="{FF2B5EF4-FFF2-40B4-BE49-F238E27FC236}">
                <a16:creationId xmlns:a16="http://schemas.microsoft.com/office/drawing/2014/main" id="{5C2605A7-4CB5-4960-B294-106588C1E0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a:extLst>
              <a:ext uri="{FF2B5EF4-FFF2-40B4-BE49-F238E27FC236}">
                <a16:creationId xmlns:a16="http://schemas.microsoft.com/office/drawing/2014/main" id="{80888C4F-8FBE-446A-8138-6A435D7C5C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3EE1A-BC5E-4DD0-9D6F-6CA5A3CADB2C}" type="datetimeFigureOut">
              <a:rPr lang="nn-NO" smtClean="0"/>
              <a:t>27.10.2021</a:t>
            </a:fld>
            <a:endParaRPr lang="nn-NO"/>
          </a:p>
        </p:txBody>
      </p:sp>
      <p:sp>
        <p:nvSpPr>
          <p:cNvPr id="5" name="Plassholder for bunntekst 4">
            <a:extLst>
              <a:ext uri="{FF2B5EF4-FFF2-40B4-BE49-F238E27FC236}">
                <a16:creationId xmlns:a16="http://schemas.microsoft.com/office/drawing/2014/main" id="{6354BAD3-4979-4D9B-AD03-0F2627932F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n-NO"/>
          </a:p>
        </p:txBody>
      </p:sp>
      <p:sp>
        <p:nvSpPr>
          <p:cNvPr id="6" name="Plassholder for lysbildenummer 5">
            <a:extLst>
              <a:ext uri="{FF2B5EF4-FFF2-40B4-BE49-F238E27FC236}">
                <a16:creationId xmlns:a16="http://schemas.microsoft.com/office/drawing/2014/main" id="{6E2EC046-C205-4FCC-8E81-FB3ADB564F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C3C57-3A69-4C74-9DCE-070F6E9AEB4E}" type="slidenum">
              <a:rPr lang="nn-NO" smtClean="0"/>
              <a:t>‹#›</a:t>
            </a:fld>
            <a:endParaRPr lang="nn-NO"/>
          </a:p>
        </p:txBody>
      </p:sp>
    </p:spTree>
    <p:extLst>
      <p:ext uri="{BB962C8B-B14F-4D97-AF65-F5344CB8AC3E}">
        <p14:creationId xmlns:p14="http://schemas.microsoft.com/office/powerpoint/2010/main" val="3171443777"/>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1537A1-2D3E-46E7-914B-32CE52EFB02E}"/>
              </a:ext>
            </a:extLst>
          </p:cNvPr>
          <p:cNvSpPr>
            <a:spLocks noGrp="1"/>
          </p:cNvSpPr>
          <p:nvPr>
            <p:ph type="title"/>
          </p:nvPr>
        </p:nvSpPr>
        <p:spPr>
          <a:xfrm>
            <a:off x="6388394" y="114300"/>
            <a:ext cx="5271541" cy="2412999"/>
          </a:xfrm>
        </p:spPr>
        <p:txBody>
          <a:bodyPr>
            <a:normAutofit/>
          </a:bodyPr>
          <a:lstStyle/>
          <a:p>
            <a:r>
              <a:rPr lang="nn-NO" sz="3200" b="1" dirty="0"/>
              <a:t>Budsjettkommentarar for økonomiplanen for helse, sosial og omsorg i perioden 2022-2025. </a:t>
            </a:r>
            <a:br>
              <a:rPr lang="nn-NO" sz="3200" b="1" dirty="0"/>
            </a:br>
            <a:r>
              <a:rPr lang="nn-NO" sz="3200" b="1" dirty="0"/>
              <a:t>Kommunestyret 27.10.21</a:t>
            </a:r>
          </a:p>
        </p:txBody>
      </p:sp>
      <p:sp>
        <p:nvSpPr>
          <p:cNvPr id="9" name="Freeform: Shape 8">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Bilde 3">
            <a:extLst>
              <a:ext uri="{FF2B5EF4-FFF2-40B4-BE49-F238E27FC236}">
                <a16:creationId xmlns:a16="http://schemas.microsoft.com/office/drawing/2014/main" id="{FDB3B43B-0507-44C8-8ED7-9B02FC0BC4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241" y="1669785"/>
            <a:ext cx="4105275" cy="2052637"/>
          </a:xfrm>
          <a:prstGeom prst="rect">
            <a:avLst/>
          </a:prstGeom>
        </p:spPr>
      </p:pic>
      <p:pic>
        <p:nvPicPr>
          <p:cNvPr id="7" name="Plassholder for innhold 6">
            <a:extLst>
              <a:ext uri="{FF2B5EF4-FFF2-40B4-BE49-F238E27FC236}">
                <a16:creationId xmlns:a16="http://schemas.microsoft.com/office/drawing/2014/main" id="{5AE1A769-F229-49B7-BB92-B1E6B6BFFB12}"/>
              </a:ext>
            </a:extLst>
          </p:cNvPr>
          <p:cNvPicPr>
            <a:picLocks noGrp="1" noChangeAspect="1"/>
          </p:cNvPicPr>
          <p:nvPr>
            <p:ph idx="1"/>
          </p:nvPr>
        </p:nvPicPr>
        <p:blipFill>
          <a:blip r:embed="rId4"/>
          <a:stretch>
            <a:fillRect/>
          </a:stretch>
        </p:blipFill>
        <p:spPr>
          <a:xfrm>
            <a:off x="6179305" y="2717799"/>
            <a:ext cx="5907579" cy="3682999"/>
          </a:xfrm>
          <a:prstGeom prst="rect">
            <a:avLst/>
          </a:prstGeom>
        </p:spPr>
      </p:pic>
    </p:spTree>
    <p:extLst>
      <p:ext uri="{BB962C8B-B14F-4D97-AF65-F5344CB8AC3E}">
        <p14:creationId xmlns:p14="http://schemas.microsoft.com/office/powerpoint/2010/main" val="179609744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C58468-FA6A-4C32-8AD7-91CC03B2828E}"/>
              </a:ext>
            </a:extLst>
          </p:cNvPr>
          <p:cNvSpPr>
            <a:spLocks noGrp="1"/>
          </p:cNvSpPr>
          <p:nvPr>
            <p:ph type="title"/>
          </p:nvPr>
        </p:nvSpPr>
        <p:spPr>
          <a:xfrm>
            <a:off x="914400" y="985905"/>
            <a:ext cx="10439400" cy="467758"/>
          </a:xfrm>
        </p:spPr>
        <p:txBody>
          <a:bodyPr>
            <a:normAutofit fontScale="90000"/>
          </a:bodyPr>
          <a:lstStyle/>
          <a:p>
            <a:r>
              <a:rPr lang="nn-NO" dirty="0"/>
              <a:t>Interkommunale samarbeid</a:t>
            </a:r>
          </a:p>
        </p:txBody>
      </p:sp>
      <p:sp>
        <p:nvSpPr>
          <p:cNvPr id="3" name="Plassholder for innhold 2">
            <a:extLst>
              <a:ext uri="{FF2B5EF4-FFF2-40B4-BE49-F238E27FC236}">
                <a16:creationId xmlns:a16="http://schemas.microsoft.com/office/drawing/2014/main" id="{B6DC257F-3F40-4D43-A467-05AC82F59BBC}"/>
              </a:ext>
            </a:extLst>
          </p:cNvPr>
          <p:cNvSpPr>
            <a:spLocks noGrp="1"/>
          </p:cNvSpPr>
          <p:nvPr>
            <p:ph idx="1"/>
          </p:nvPr>
        </p:nvSpPr>
        <p:spPr>
          <a:xfrm>
            <a:off x="562707" y="1524000"/>
            <a:ext cx="10925907" cy="4915372"/>
          </a:xfrm>
        </p:spPr>
        <p:txBody>
          <a:bodyPr>
            <a:noAutofit/>
          </a:bodyPr>
          <a:lstStyle/>
          <a:p>
            <a:pPr fontAlgn="base"/>
            <a:r>
              <a:rPr lang="nn-NO" b="1" u="sng" dirty="0"/>
              <a:t>Interkommunal legevakt/IDA</a:t>
            </a:r>
            <a:r>
              <a:rPr lang="en-US" dirty="0"/>
              <a:t>​</a:t>
            </a:r>
          </a:p>
          <a:p>
            <a:pPr marL="342900" indent="-342900" fontAlgn="base">
              <a:buFont typeface="Wingdings" panose="05000000000000000000" pitchFamily="2" charset="2"/>
              <a:buChar char="ü"/>
            </a:pPr>
            <a:r>
              <a:rPr lang="nn-NO" dirty="0">
                <a:effectLst/>
                <a:latin typeface="Verdana" panose="020B0604030504040204" pitchFamily="34" charset="0"/>
                <a:ea typeface="Times New Roman" panose="02020603050405020304" pitchFamily="18" charset="0"/>
                <a:cs typeface="Segoe UI" panose="020B0502040204020203" pitchFamily="34" charset="0"/>
              </a:rPr>
              <a:t>Selskapet har ikkje lagt inn prisvekst og ligg på same kostnadsnivå som i 2021.</a:t>
            </a:r>
            <a:endParaRPr lang="en-US" dirty="0"/>
          </a:p>
          <a:p>
            <a:endParaRPr lang="nn-NO" sz="2000" b="1" u="sng" dirty="0"/>
          </a:p>
          <a:p>
            <a:r>
              <a:rPr lang="nn-NO" b="1" u="sng" dirty="0"/>
              <a:t>Barneverntenesta: </a:t>
            </a:r>
          </a:p>
          <a:p>
            <a:pPr marL="285750" indent="-285750">
              <a:buFont typeface="Wingdings" panose="05000000000000000000" pitchFamily="2" charset="2"/>
              <a:buChar char="ü"/>
            </a:pPr>
            <a:r>
              <a:rPr lang="nn-NO" dirty="0">
                <a:effectLst/>
                <a:cs typeface="Segoe UI" panose="020B0502040204020203" pitchFamily="34" charset="0"/>
              </a:rPr>
              <a:t>7 ø</a:t>
            </a:r>
            <a:r>
              <a:rPr lang="nn-NO" dirty="0">
                <a:effectLst/>
                <a:cs typeface="Times New Roman" panose="02020603050405020304" pitchFamily="18" charset="0"/>
              </a:rPr>
              <a:t>yremerka stillingar, som har vore fullfinansiert frå Statsforvaltar, </a:t>
            </a:r>
            <a:r>
              <a:rPr lang="nn-NO" dirty="0">
                <a:cs typeface="Times New Roman" panose="02020603050405020304" pitchFamily="18" charset="0"/>
              </a:rPr>
              <a:t>vert trekt ut og lagt inn i driftsutgifter, kostnad for Fitjar på om lag 500 000,-.</a:t>
            </a:r>
            <a:r>
              <a:rPr lang="nn-NO" dirty="0">
                <a:effectLst/>
                <a:cs typeface="Times New Roman" panose="02020603050405020304" pitchFamily="18" charset="0"/>
              </a:rPr>
              <a:t> </a:t>
            </a:r>
          </a:p>
          <a:p>
            <a:pPr marL="285750" indent="-285750">
              <a:buFont typeface="Wingdings" panose="05000000000000000000" pitchFamily="2" charset="2"/>
              <a:buChar char="ü"/>
            </a:pPr>
            <a:r>
              <a:rPr lang="nn-NO" dirty="0"/>
              <a:t>Refusjonar til statlege foster- og beredskapsheimar og institusjonsplassar fell vekk.</a:t>
            </a:r>
          </a:p>
          <a:p>
            <a:pPr marL="285750" indent="-285750">
              <a:buFont typeface="Wingdings" panose="05000000000000000000" pitchFamily="2" charset="2"/>
              <a:buChar char="ü"/>
            </a:pPr>
            <a:r>
              <a:rPr lang="nn-NO" dirty="0"/>
              <a:t>Auka kostnadar til statlege fosterheimar pr. </a:t>
            </a:r>
            <a:r>
              <a:rPr lang="nn-NO" dirty="0" err="1"/>
              <a:t>mnd</a:t>
            </a:r>
            <a:r>
              <a:rPr lang="nn-NO" dirty="0"/>
              <a:t>. med 135 %, til kr 85 000,-, statlege institusjonsplassar aukar med 121 % til kr 170 000,-.</a:t>
            </a:r>
          </a:p>
          <a:p>
            <a:endParaRPr lang="nn-NO" dirty="0"/>
          </a:p>
          <a:p>
            <a:r>
              <a:rPr lang="nn-NO" dirty="0"/>
              <a:t>Fitjar kommune har ikkje i dag statlege tiltak, men er sårbar for endringar med behov for statlege tiltak utanfor heimen.</a:t>
            </a:r>
          </a:p>
          <a:p>
            <a:pPr marL="285750" indent="-285750">
              <a:buFont typeface="Wingdings" panose="05000000000000000000" pitchFamily="2" charset="2"/>
              <a:buChar char="Ø"/>
            </a:pPr>
            <a:endParaRPr lang="nn-NO" sz="2000" dirty="0"/>
          </a:p>
        </p:txBody>
      </p:sp>
      <p:sp>
        <p:nvSpPr>
          <p:cNvPr id="4" name="Plassholder for dato 3">
            <a:extLst>
              <a:ext uri="{FF2B5EF4-FFF2-40B4-BE49-F238E27FC236}">
                <a16:creationId xmlns:a16="http://schemas.microsoft.com/office/drawing/2014/main" id="{081536A0-9AE7-4B95-A670-901FEDB0AFF3}"/>
              </a:ext>
            </a:extLst>
          </p:cNvPr>
          <p:cNvSpPr>
            <a:spLocks noGrp="1"/>
          </p:cNvSpPr>
          <p:nvPr>
            <p:ph type="dt" sz="half" idx="10"/>
          </p:nvPr>
        </p:nvSpPr>
        <p:spPr/>
        <p:txBody>
          <a:bodyPr/>
          <a:lstStyle/>
          <a:p>
            <a:fld id="{ACA9F0CC-42A3-DD4B-9661-24D26316FF76}" type="datetime1">
              <a:rPr lang="nb-NO" smtClean="0"/>
              <a:t>27.10.2021</a:t>
            </a:fld>
            <a:endParaRPr lang="nb-NO" dirty="0"/>
          </a:p>
        </p:txBody>
      </p:sp>
      <p:sp>
        <p:nvSpPr>
          <p:cNvPr id="5" name="Plassholder for lysbildenummer 4">
            <a:extLst>
              <a:ext uri="{FF2B5EF4-FFF2-40B4-BE49-F238E27FC236}">
                <a16:creationId xmlns:a16="http://schemas.microsoft.com/office/drawing/2014/main" id="{1C260FAB-AA30-4849-B4C7-EB77882D1E0C}"/>
              </a:ext>
            </a:extLst>
          </p:cNvPr>
          <p:cNvSpPr>
            <a:spLocks noGrp="1"/>
          </p:cNvSpPr>
          <p:nvPr>
            <p:ph type="sldNum" sz="quarter" idx="11"/>
          </p:nvPr>
        </p:nvSpPr>
        <p:spPr/>
        <p:txBody>
          <a:bodyPr/>
          <a:lstStyle/>
          <a:p>
            <a:fld id="{F01D463A-FC5E-AF45-99CA-E13DF8085A53}" type="slidenum">
              <a:rPr lang="nb-NO" smtClean="0"/>
              <a:pPr/>
              <a:t>10</a:t>
            </a:fld>
            <a:endParaRPr lang="nb-NO" dirty="0"/>
          </a:p>
        </p:txBody>
      </p:sp>
    </p:spTree>
    <p:extLst>
      <p:ext uri="{BB962C8B-B14F-4D97-AF65-F5344CB8AC3E}">
        <p14:creationId xmlns:p14="http://schemas.microsoft.com/office/powerpoint/2010/main" val="735396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F4CE46-3F1C-470E-B512-D5B1919A06E5}"/>
              </a:ext>
            </a:extLst>
          </p:cNvPr>
          <p:cNvSpPr>
            <a:spLocks noGrp="1"/>
          </p:cNvSpPr>
          <p:nvPr>
            <p:ph type="title"/>
          </p:nvPr>
        </p:nvSpPr>
        <p:spPr>
          <a:xfrm>
            <a:off x="914400" y="985904"/>
            <a:ext cx="10439400" cy="678509"/>
          </a:xfrm>
        </p:spPr>
        <p:txBody>
          <a:bodyPr/>
          <a:lstStyle/>
          <a:p>
            <a:r>
              <a:rPr lang="nn-NO" dirty="0"/>
              <a:t>Pleie og omsorgstenestene generelt </a:t>
            </a:r>
          </a:p>
        </p:txBody>
      </p:sp>
      <p:sp>
        <p:nvSpPr>
          <p:cNvPr id="3" name="Plassholder for innhold 2">
            <a:extLst>
              <a:ext uri="{FF2B5EF4-FFF2-40B4-BE49-F238E27FC236}">
                <a16:creationId xmlns:a16="http://schemas.microsoft.com/office/drawing/2014/main" id="{8B063DF3-3707-4908-843C-E950017A95F7}"/>
              </a:ext>
            </a:extLst>
          </p:cNvPr>
          <p:cNvSpPr>
            <a:spLocks noGrp="1"/>
          </p:cNvSpPr>
          <p:nvPr>
            <p:ph idx="1"/>
          </p:nvPr>
        </p:nvSpPr>
        <p:spPr>
          <a:xfrm>
            <a:off x="914400" y="1664413"/>
            <a:ext cx="10439400" cy="4774959"/>
          </a:xfrm>
        </p:spPr>
        <p:txBody>
          <a:bodyPr>
            <a:noAutofit/>
          </a:bodyPr>
          <a:lstStyle/>
          <a:p>
            <a:pPr marL="285750" indent="-285750">
              <a:buFont typeface="Wingdings" panose="05000000000000000000" pitchFamily="2" charset="2"/>
              <a:buChar char="ü"/>
            </a:pPr>
            <a:endParaRPr lang="nn-NO" dirty="0"/>
          </a:p>
          <a:p>
            <a:pPr marL="285750" indent="-285750">
              <a:buFont typeface="Wingdings" panose="05000000000000000000" pitchFamily="2" charset="2"/>
              <a:buChar char="ü"/>
            </a:pPr>
            <a:r>
              <a:rPr lang="nn-NO" dirty="0"/>
              <a:t>Aukande  utfordringar  innanfor tenester til: psykiatri, rus og demens, knytt til auka brukarbehov og overføring av oppgåver frå spesialisthelsetenesta til kommunane. </a:t>
            </a:r>
          </a:p>
          <a:p>
            <a:pPr marL="285750" indent="-285750">
              <a:buFont typeface="Wingdings" panose="05000000000000000000" pitchFamily="2" charset="2"/>
              <a:buChar char="ü"/>
            </a:pPr>
            <a:r>
              <a:rPr lang="nn-NO" dirty="0"/>
              <a:t>Demografi og press på institusjonstenestene, utfordringar med nye pasientar med omfattande sjukdomsbilete. </a:t>
            </a:r>
          </a:p>
          <a:p>
            <a:pPr marL="285750" indent="-285750">
              <a:buFont typeface="Wingdings" panose="05000000000000000000" pitchFamily="2" charset="2"/>
              <a:buChar char="ü"/>
            </a:pPr>
            <a:r>
              <a:rPr lang="nn-NO" dirty="0">
                <a:effectLst/>
                <a:latin typeface="Verdana" panose="020B0604030504040204" pitchFamily="34" charset="0"/>
                <a:ea typeface="Times New Roman" panose="02020603050405020304" pitchFamily="18" charset="0"/>
                <a:cs typeface="Segoe UI" panose="020B0502040204020203" pitchFamily="34" charset="0"/>
              </a:rPr>
              <a:t>KOSTRA tal for 2020  syner at 12,6 % av dei som er over 80 år bur på institusjon – om dette fortset vil ein ha behov for 16 nye plassar i 2032. </a:t>
            </a:r>
            <a:endParaRPr lang="nn-NO" dirty="0"/>
          </a:p>
          <a:p>
            <a:pPr marL="285750" indent="-285750">
              <a:buFont typeface="Wingdings" panose="05000000000000000000" pitchFamily="2" charset="2"/>
              <a:buChar char="ü"/>
            </a:pPr>
            <a:r>
              <a:rPr lang="nn-NO" sz="1800" dirty="0">
                <a:effectLst/>
                <a:latin typeface="Verdana" panose="020B0604030504040204" pitchFamily="34" charset="0"/>
                <a:ea typeface="Times New Roman" panose="02020603050405020304" pitchFamily="18" charset="0"/>
                <a:cs typeface="Segoe UI" panose="020B0502040204020203" pitchFamily="34" charset="0"/>
              </a:rPr>
              <a:t>KOSTRA tal frå 2020  syner og at andelen av innbyggjarar over 80 år som mottek helsetener er 32,3 % i kommunen – om dette forset  vil det føre til at tenesta i løpet av 10 år vert fordobla.</a:t>
            </a:r>
            <a:r>
              <a:rPr lang="nn-NO" sz="1800" dirty="0">
                <a:solidFill>
                  <a:srgbClr val="FF0000"/>
                </a:solidFill>
                <a:effectLst/>
                <a:latin typeface="Verdana" panose="020B0604030504040204" pitchFamily="34" charset="0"/>
                <a:ea typeface="Times New Roman" panose="02020603050405020304" pitchFamily="18" charset="0"/>
                <a:cs typeface="Segoe UI" panose="020B0502040204020203" pitchFamily="34" charset="0"/>
              </a:rPr>
              <a:t>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nn-NO" dirty="0"/>
              <a:t>Bruk av omsorgsteknologi og andre tekniske hjelpemiddel vil endra arbeidsmetodane i tenestene. </a:t>
            </a:r>
          </a:p>
          <a:p>
            <a:endParaRPr lang="nn-NO" b="1" dirty="0"/>
          </a:p>
          <a:p>
            <a:r>
              <a:rPr lang="nn-NO" sz="2000" dirty="0"/>
              <a:t> </a:t>
            </a:r>
          </a:p>
        </p:txBody>
      </p:sp>
      <p:sp>
        <p:nvSpPr>
          <p:cNvPr id="4" name="Plassholder for dato 3">
            <a:extLst>
              <a:ext uri="{FF2B5EF4-FFF2-40B4-BE49-F238E27FC236}">
                <a16:creationId xmlns:a16="http://schemas.microsoft.com/office/drawing/2014/main" id="{DD28CA0B-51E2-473E-B5AA-D50594DB6053}"/>
              </a:ext>
            </a:extLst>
          </p:cNvPr>
          <p:cNvSpPr>
            <a:spLocks noGrp="1"/>
          </p:cNvSpPr>
          <p:nvPr>
            <p:ph type="dt" sz="half" idx="10"/>
          </p:nvPr>
        </p:nvSpPr>
        <p:spPr/>
        <p:txBody>
          <a:bodyPr/>
          <a:lstStyle/>
          <a:p>
            <a:fld id="{ACA9F0CC-42A3-DD4B-9661-24D26316FF76}" type="datetime1">
              <a:rPr lang="nb-NO" smtClean="0"/>
              <a:t>27.10.2021</a:t>
            </a:fld>
            <a:endParaRPr lang="nb-NO" dirty="0"/>
          </a:p>
        </p:txBody>
      </p:sp>
      <p:sp>
        <p:nvSpPr>
          <p:cNvPr id="5" name="Plassholder for lysbildenummer 4">
            <a:extLst>
              <a:ext uri="{FF2B5EF4-FFF2-40B4-BE49-F238E27FC236}">
                <a16:creationId xmlns:a16="http://schemas.microsoft.com/office/drawing/2014/main" id="{ACCF63FC-9BB5-4909-9E0A-4285EB7371EF}"/>
              </a:ext>
            </a:extLst>
          </p:cNvPr>
          <p:cNvSpPr>
            <a:spLocks noGrp="1"/>
          </p:cNvSpPr>
          <p:nvPr>
            <p:ph type="sldNum" sz="quarter" idx="11"/>
          </p:nvPr>
        </p:nvSpPr>
        <p:spPr/>
        <p:txBody>
          <a:bodyPr/>
          <a:lstStyle/>
          <a:p>
            <a:fld id="{F01D463A-FC5E-AF45-99CA-E13DF8085A53}" type="slidenum">
              <a:rPr lang="nb-NO" smtClean="0"/>
              <a:pPr/>
              <a:t>11</a:t>
            </a:fld>
            <a:endParaRPr lang="nb-NO" dirty="0"/>
          </a:p>
        </p:txBody>
      </p:sp>
    </p:spTree>
    <p:extLst>
      <p:ext uri="{BB962C8B-B14F-4D97-AF65-F5344CB8AC3E}">
        <p14:creationId xmlns:p14="http://schemas.microsoft.com/office/powerpoint/2010/main" val="3876364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A9F461-F2B5-479E-A8C4-713445C68EA6}"/>
              </a:ext>
            </a:extLst>
          </p:cNvPr>
          <p:cNvSpPr>
            <a:spLocks noGrp="1"/>
          </p:cNvSpPr>
          <p:nvPr>
            <p:ph type="title"/>
          </p:nvPr>
        </p:nvSpPr>
        <p:spPr>
          <a:xfrm>
            <a:off x="294290" y="985905"/>
            <a:ext cx="11603420" cy="842894"/>
          </a:xfrm>
        </p:spPr>
        <p:txBody>
          <a:bodyPr/>
          <a:lstStyle/>
          <a:p>
            <a:r>
              <a:rPr lang="nn-NO" sz="3600" dirty="0"/>
              <a:t>Institusjon/ Fitjar bu og behandlingssenter</a:t>
            </a:r>
            <a:endParaRPr lang="nn-NO" dirty="0"/>
          </a:p>
        </p:txBody>
      </p:sp>
      <p:sp>
        <p:nvSpPr>
          <p:cNvPr id="3" name="Plassholder for innhold 2">
            <a:extLst>
              <a:ext uri="{FF2B5EF4-FFF2-40B4-BE49-F238E27FC236}">
                <a16:creationId xmlns:a16="http://schemas.microsoft.com/office/drawing/2014/main" id="{52A3867D-3A5D-4536-BA56-850E87717F8F}"/>
              </a:ext>
            </a:extLst>
          </p:cNvPr>
          <p:cNvSpPr>
            <a:spLocks noGrp="1"/>
          </p:cNvSpPr>
          <p:nvPr>
            <p:ph idx="1"/>
          </p:nvPr>
        </p:nvSpPr>
        <p:spPr>
          <a:xfrm>
            <a:off x="388883" y="1828799"/>
            <a:ext cx="11508827" cy="4782207"/>
          </a:xfrm>
        </p:spPr>
        <p:txBody>
          <a:bodyPr>
            <a:normAutofit lnSpcReduction="10000"/>
          </a:bodyPr>
          <a:lstStyle/>
          <a:p>
            <a:pPr marL="342900" indent="-342900">
              <a:buFont typeface="Wingdings" panose="05000000000000000000" pitchFamily="2" charset="2"/>
              <a:buChar char="ü"/>
            </a:pPr>
            <a:endParaRPr lang="nn-NO" dirty="0"/>
          </a:p>
          <a:p>
            <a:endParaRPr lang="nn-NO" dirty="0"/>
          </a:p>
          <a:p>
            <a:pPr marL="342900" indent="-342900">
              <a:buFont typeface="Wingdings" panose="05000000000000000000" pitchFamily="2" charset="2"/>
              <a:buChar char="ü"/>
            </a:pPr>
            <a:endParaRPr lang="nn-NO" dirty="0"/>
          </a:p>
          <a:p>
            <a:pPr marL="342900" indent="-342900">
              <a:buFont typeface="Wingdings" panose="05000000000000000000" pitchFamily="2" charset="2"/>
              <a:buChar char="ü"/>
            </a:pPr>
            <a:r>
              <a:rPr lang="nn-NO" dirty="0"/>
              <a:t>Heilskapleg moderne velferdsteknologisk plattform og eit lokalt pasientvarslingssystem. </a:t>
            </a:r>
          </a:p>
          <a:p>
            <a:pPr marL="342900" indent="-342900">
              <a:buFont typeface="Wingdings" panose="05000000000000000000" pitchFamily="2" charset="2"/>
              <a:buChar char="ü"/>
            </a:pPr>
            <a:r>
              <a:rPr lang="nn-NO" dirty="0"/>
              <a:t>Årsturnus, nyttiggjere seg meir av ressursane på ein meir målretta bruk av både kompetanse og faste personale og i ferieavvikling.</a:t>
            </a:r>
          </a:p>
          <a:p>
            <a:pPr marL="342900" indent="-342900">
              <a:buFont typeface="Wingdings" panose="05000000000000000000" pitchFamily="2" charset="2"/>
              <a:buChar char="ü"/>
            </a:pPr>
            <a:r>
              <a:rPr lang="nn-NO" dirty="0"/>
              <a:t>Driftar 20 langtidsplassar og to korttidsplassar.</a:t>
            </a:r>
          </a:p>
          <a:p>
            <a:pPr marL="342900" indent="-342900">
              <a:buFont typeface="Wingdings" panose="05000000000000000000" pitchFamily="2" charset="2"/>
              <a:buChar char="ü"/>
            </a:pPr>
            <a:r>
              <a:rPr lang="nn-NO" dirty="0"/>
              <a:t>Ut frå demografi – føreslår ein å opne 2 kortidsplassar – får ned bemanningsfaktor til under 0,8 -  ein gjennomsnitt sjukeheim i landet har 0,80 jf. RO sine berekningar.</a:t>
            </a:r>
          </a:p>
          <a:p>
            <a:endParaRPr lang="nn-NO" dirty="0"/>
          </a:p>
          <a:p>
            <a:r>
              <a:rPr lang="nn-NO" b="1" u="sng" dirty="0"/>
              <a:t>Aktive tiltak:</a:t>
            </a:r>
          </a:p>
          <a:p>
            <a:r>
              <a:rPr lang="nn-NO" dirty="0"/>
              <a:t>Aukar opp med to kortidsplassar på same grunnbemanning, 01.01.22: kr -150 000,-</a:t>
            </a:r>
          </a:p>
          <a:p>
            <a:r>
              <a:rPr lang="nn-NO" dirty="0"/>
              <a:t>Reduksjon i 2 * 0,25 årsverk administrasjon, 01.01.22: kr -277 329,-</a:t>
            </a:r>
          </a:p>
          <a:p>
            <a:r>
              <a:rPr lang="nn-NO" dirty="0"/>
              <a:t>Reduksjon i sjukevikar og ekstrahjelp, 01.01.22: kr -501 547,-.</a:t>
            </a:r>
          </a:p>
          <a:p>
            <a:endParaRPr lang="nn-NO" dirty="0"/>
          </a:p>
        </p:txBody>
      </p:sp>
      <p:sp>
        <p:nvSpPr>
          <p:cNvPr id="4" name="Plassholder for dato 3">
            <a:extLst>
              <a:ext uri="{FF2B5EF4-FFF2-40B4-BE49-F238E27FC236}">
                <a16:creationId xmlns:a16="http://schemas.microsoft.com/office/drawing/2014/main" id="{711C2FC3-93FE-4ADB-8642-CF93677CC8E1}"/>
              </a:ext>
            </a:extLst>
          </p:cNvPr>
          <p:cNvSpPr>
            <a:spLocks noGrp="1"/>
          </p:cNvSpPr>
          <p:nvPr>
            <p:ph type="dt" sz="half" idx="10"/>
          </p:nvPr>
        </p:nvSpPr>
        <p:spPr/>
        <p:txBody>
          <a:bodyPr/>
          <a:lstStyle/>
          <a:p>
            <a:fld id="{ACA9F0CC-42A3-DD4B-9661-24D26316FF76}" type="datetime1">
              <a:rPr lang="nb-NO" smtClean="0"/>
              <a:t>27.10.2021</a:t>
            </a:fld>
            <a:endParaRPr lang="nb-NO" dirty="0"/>
          </a:p>
        </p:txBody>
      </p:sp>
      <p:sp>
        <p:nvSpPr>
          <p:cNvPr id="5" name="Plassholder for lysbildenummer 4">
            <a:extLst>
              <a:ext uri="{FF2B5EF4-FFF2-40B4-BE49-F238E27FC236}">
                <a16:creationId xmlns:a16="http://schemas.microsoft.com/office/drawing/2014/main" id="{DFBC6959-1174-40FA-80CB-AD0898E568F3}"/>
              </a:ext>
            </a:extLst>
          </p:cNvPr>
          <p:cNvSpPr>
            <a:spLocks noGrp="1"/>
          </p:cNvSpPr>
          <p:nvPr>
            <p:ph type="sldNum" sz="quarter" idx="11"/>
          </p:nvPr>
        </p:nvSpPr>
        <p:spPr/>
        <p:txBody>
          <a:bodyPr/>
          <a:lstStyle/>
          <a:p>
            <a:fld id="{F01D463A-FC5E-AF45-99CA-E13DF8085A53}" type="slidenum">
              <a:rPr lang="nb-NO" smtClean="0"/>
              <a:pPr/>
              <a:t>12</a:t>
            </a:fld>
            <a:endParaRPr lang="nb-NO" dirty="0"/>
          </a:p>
        </p:txBody>
      </p:sp>
      <p:graphicFrame>
        <p:nvGraphicFramePr>
          <p:cNvPr id="6" name="Tabell 5">
            <a:extLst>
              <a:ext uri="{FF2B5EF4-FFF2-40B4-BE49-F238E27FC236}">
                <a16:creationId xmlns:a16="http://schemas.microsoft.com/office/drawing/2014/main" id="{AB3FFBB8-A41A-40E5-B953-0149ED009D1C}"/>
              </a:ext>
            </a:extLst>
          </p:cNvPr>
          <p:cNvGraphicFramePr>
            <a:graphicFrameLocks noGrp="1"/>
          </p:cNvGraphicFramePr>
          <p:nvPr>
            <p:extLst>
              <p:ext uri="{D42A27DB-BD31-4B8C-83A1-F6EECF244321}">
                <p14:modId xmlns:p14="http://schemas.microsoft.com/office/powerpoint/2010/main" val="3594462982"/>
              </p:ext>
            </p:extLst>
          </p:nvPr>
        </p:nvGraphicFramePr>
        <p:xfrm>
          <a:off x="483475" y="1744717"/>
          <a:ext cx="11056884" cy="926976"/>
        </p:xfrm>
        <a:graphic>
          <a:graphicData uri="http://schemas.openxmlformats.org/drawingml/2006/table">
            <a:tbl>
              <a:tblPr firstRow="1" firstCol="1" bandRow="1">
                <a:tableStyleId>{5C22544A-7EE6-4342-B048-85BDC9FD1C3A}</a:tableStyleId>
              </a:tblPr>
              <a:tblGrid>
                <a:gridCol w="6501759">
                  <a:extLst>
                    <a:ext uri="{9D8B030D-6E8A-4147-A177-3AD203B41FA5}">
                      <a16:colId xmlns:a16="http://schemas.microsoft.com/office/drawing/2014/main" val="3966161682"/>
                    </a:ext>
                  </a:extLst>
                </a:gridCol>
                <a:gridCol w="1518375">
                  <a:extLst>
                    <a:ext uri="{9D8B030D-6E8A-4147-A177-3AD203B41FA5}">
                      <a16:colId xmlns:a16="http://schemas.microsoft.com/office/drawing/2014/main" val="3879262689"/>
                    </a:ext>
                  </a:extLst>
                </a:gridCol>
                <a:gridCol w="1518375">
                  <a:extLst>
                    <a:ext uri="{9D8B030D-6E8A-4147-A177-3AD203B41FA5}">
                      <a16:colId xmlns:a16="http://schemas.microsoft.com/office/drawing/2014/main" val="1722766087"/>
                    </a:ext>
                  </a:extLst>
                </a:gridCol>
                <a:gridCol w="1518375">
                  <a:extLst>
                    <a:ext uri="{9D8B030D-6E8A-4147-A177-3AD203B41FA5}">
                      <a16:colId xmlns:a16="http://schemas.microsoft.com/office/drawing/2014/main" val="252030321"/>
                    </a:ext>
                  </a:extLst>
                </a:gridCol>
              </a:tblGrid>
              <a:tr h="308992">
                <a:tc>
                  <a:txBody>
                    <a:bodyPr/>
                    <a:lstStyle/>
                    <a:p>
                      <a:pPr fontAlgn="base">
                        <a:lnSpc>
                          <a:spcPct val="107000"/>
                        </a:lnSpc>
                        <a:spcAft>
                          <a:spcPts val="800"/>
                        </a:spcAft>
                      </a:pPr>
                      <a:r>
                        <a:rPr lang="nn-NO" sz="1800" dirty="0">
                          <a:effectLst/>
                        </a:rPr>
                        <a:t>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a:effectLst/>
                        </a:rPr>
                        <a:t>Rekneskap </a:t>
                      </a:r>
                      <a:endParaRPr lang="nn-NO"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a:effectLst/>
                        </a:rPr>
                        <a:t>Budsjett </a:t>
                      </a:r>
                      <a:endParaRPr lang="nn-NO"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a:effectLst/>
                        </a:rPr>
                        <a:t>Budsjett </a:t>
                      </a:r>
                      <a:endParaRPr lang="nn-NO"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052832256"/>
                  </a:ext>
                </a:extLst>
              </a:tr>
              <a:tr h="308992">
                <a:tc>
                  <a:txBody>
                    <a:bodyPr/>
                    <a:lstStyle/>
                    <a:p>
                      <a:pPr fontAlgn="base">
                        <a:lnSpc>
                          <a:spcPct val="107000"/>
                        </a:lnSpc>
                        <a:spcAft>
                          <a:spcPts val="800"/>
                        </a:spcAft>
                      </a:pPr>
                      <a:r>
                        <a:rPr lang="nn-NO" sz="1800" dirty="0">
                          <a:effectLst/>
                        </a:rPr>
                        <a:t>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dirty="0">
                          <a:effectLst/>
                        </a:rPr>
                        <a:t>2020 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a:effectLst/>
                        </a:rPr>
                        <a:t>2021 </a:t>
                      </a:r>
                      <a:endParaRPr lang="nn-NO"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a:effectLst/>
                        </a:rPr>
                        <a:t>2022 </a:t>
                      </a:r>
                      <a:endParaRPr lang="nn-NO"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983308152"/>
                  </a:ext>
                </a:extLst>
              </a:tr>
              <a:tr h="308992">
                <a:tc>
                  <a:txBody>
                    <a:bodyPr/>
                    <a:lstStyle/>
                    <a:p>
                      <a:pPr fontAlgn="base">
                        <a:lnSpc>
                          <a:spcPct val="107000"/>
                        </a:lnSpc>
                        <a:spcAft>
                          <a:spcPts val="800"/>
                        </a:spcAft>
                      </a:pPr>
                      <a:r>
                        <a:rPr lang="nn-NO" sz="1800" dirty="0">
                          <a:effectLst/>
                        </a:rPr>
                        <a:t>Institusjon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1800" dirty="0">
                          <a:effectLst/>
                        </a:rPr>
                        <a:t>25 739  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1800" dirty="0">
                          <a:effectLst/>
                        </a:rPr>
                        <a:t>25 943  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1800" dirty="0">
                          <a:effectLst/>
                        </a:rPr>
                        <a:t>25 348  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925966766"/>
                  </a:ext>
                </a:extLst>
              </a:tr>
            </a:tbl>
          </a:graphicData>
        </a:graphic>
      </p:graphicFrame>
    </p:spTree>
    <p:extLst>
      <p:ext uri="{BB962C8B-B14F-4D97-AF65-F5344CB8AC3E}">
        <p14:creationId xmlns:p14="http://schemas.microsoft.com/office/powerpoint/2010/main" val="2671351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211BCF-D7E5-4D8C-B7A0-713690DBBEF9}"/>
              </a:ext>
            </a:extLst>
          </p:cNvPr>
          <p:cNvSpPr>
            <a:spLocks noGrp="1"/>
          </p:cNvSpPr>
          <p:nvPr>
            <p:ph type="title"/>
          </p:nvPr>
        </p:nvSpPr>
        <p:spPr/>
        <p:txBody>
          <a:bodyPr/>
          <a:lstStyle/>
          <a:p>
            <a:r>
              <a:rPr lang="nn-NO" dirty="0"/>
              <a:t>Institusjonskjøkenet</a:t>
            </a:r>
          </a:p>
        </p:txBody>
      </p:sp>
      <p:sp>
        <p:nvSpPr>
          <p:cNvPr id="3" name="Plassholder for innhold 2">
            <a:extLst>
              <a:ext uri="{FF2B5EF4-FFF2-40B4-BE49-F238E27FC236}">
                <a16:creationId xmlns:a16="http://schemas.microsoft.com/office/drawing/2014/main" id="{FD253DA0-D482-43ED-9B2A-666F272A8D71}"/>
              </a:ext>
            </a:extLst>
          </p:cNvPr>
          <p:cNvSpPr>
            <a:spLocks noGrp="1"/>
          </p:cNvSpPr>
          <p:nvPr>
            <p:ph idx="1"/>
          </p:nvPr>
        </p:nvSpPr>
        <p:spPr/>
        <p:txBody>
          <a:bodyPr/>
          <a:lstStyle/>
          <a:p>
            <a:pPr marL="285750" indent="-285750" fontAlgn="base">
              <a:lnSpc>
                <a:spcPct val="107000"/>
              </a:lnSpc>
              <a:spcAft>
                <a:spcPts val="800"/>
              </a:spcAft>
              <a:buFont typeface="Wingdings" panose="05000000000000000000" pitchFamily="2" charset="2"/>
              <a:buChar char="ü"/>
            </a:pPr>
            <a:r>
              <a:rPr lang="nn-NO" sz="1800" dirty="0">
                <a:effectLst/>
                <a:latin typeface="Verdana" panose="020B0604030504040204" pitchFamily="34" charset="0"/>
                <a:ea typeface="Times New Roman" panose="02020603050405020304" pitchFamily="18" charset="0"/>
                <a:cs typeface="Segoe UI" panose="020B0502040204020203" pitchFamily="34" charset="0"/>
              </a:rPr>
              <a:t>Institusjonskjøkenet leverer mat til sjukeheimen, Havnahuset og heimebuande, i tillegg vert det kvar onsdag levert mat til “Aktive saman – matglede". </a:t>
            </a:r>
          </a:p>
          <a:p>
            <a:pPr marL="285750" indent="-285750" fontAlgn="base">
              <a:lnSpc>
                <a:spcPct val="107000"/>
              </a:lnSpc>
              <a:spcAft>
                <a:spcPts val="800"/>
              </a:spcAft>
              <a:buFont typeface="Wingdings" panose="05000000000000000000" pitchFamily="2" charset="2"/>
              <a:buChar char="ü"/>
            </a:pPr>
            <a:r>
              <a:rPr lang="nn-NO" sz="1800" dirty="0">
                <a:effectLst/>
                <a:latin typeface="Verdana" panose="020B0604030504040204" pitchFamily="34" charset="0"/>
                <a:ea typeface="Times New Roman" panose="02020603050405020304" pitchFamily="18" charset="0"/>
                <a:cs typeface="Segoe UI" panose="020B0502040204020203" pitchFamily="34" charset="0"/>
              </a:rPr>
              <a:t>Ernæring er ein  viktig nøkkel i god eldreomsorg, noko som det er stor nasjonal satsing kring. </a:t>
            </a:r>
            <a:r>
              <a:rPr lang="nn-NO" sz="1800" dirty="0">
                <a:solidFill>
                  <a:srgbClr val="FF0000"/>
                </a:solidFill>
                <a:effectLst/>
                <a:latin typeface="Verdana" panose="020B0604030504040204" pitchFamily="34" charset="0"/>
                <a:ea typeface="Times New Roman" panose="02020603050405020304" pitchFamily="18" charset="0"/>
                <a:cs typeface="Segoe UI" panose="020B0502040204020203" pitchFamily="34" charset="0"/>
              </a:rPr>
              <a:t> </a:t>
            </a:r>
          </a:p>
          <a:p>
            <a:pPr marL="285750" indent="-285750" fontAlgn="base">
              <a:lnSpc>
                <a:spcPct val="107000"/>
              </a:lnSpc>
              <a:spcAft>
                <a:spcPts val="800"/>
              </a:spcAft>
              <a:buFont typeface="Wingdings" panose="05000000000000000000" pitchFamily="2" charset="2"/>
              <a:buChar char="ü"/>
            </a:pPr>
            <a:endParaRPr lang="nn-NO" dirty="0">
              <a:solidFill>
                <a:srgbClr val="FF0000"/>
              </a:solidFill>
              <a:ea typeface="Times New Roman" panose="02020603050405020304" pitchFamily="18" charset="0"/>
              <a:cs typeface="Segoe UI" panose="020B0502040204020203" pitchFamily="34" charset="0"/>
            </a:endParaRPr>
          </a:p>
          <a:p>
            <a:pPr fontAlgn="base">
              <a:lnSpc>
                <a:spcPct val="107000"/>
              </a:lnSpc>
              <a:spcAft>
                <a:spcPts val="800"/>
              </a:spcAft>
            </a:pPr>
            <a:r>
              <a:rPr lang="nn-NO" sz="1800" b="1" u="sng" dirty="0">
                <a:effectLst/>
                <a:latin typeface="Verdana" panose="020B0604030504040204" pitchFamily="34" charset="0"/>
                <a:ea typeface="Times New Roman" panose="02020603050405020304" pitchFamily="18" charset="0"/>
                <a:cs typeface="Segoe UI" panose="020B0502040204020203" pitchFamily="34" charset="0"/>
              </a:rPr>
              <a:t>Aktive tiltak </a:t>
            </a:r>
          </a:p>
          <a:p>
            <a:pPr fontAlgn="base">
              <a:lnSpc>
                <a:spcPct val="107000"/>
              </a:lnSpc>
              <a:spcAft>
                <a:spcPts val="800"/>
              </a:spcAft>
            </a:pPr>
            <a:r>
              <a:rPr lang="nn-NO" sz="1800" dirty="0">
                <a:effectLst/>
                <a:latin typeface="Verdana" panose="020B0604030504040204" pitchFamily="34" charset="0"/>
                <a:ea typeface="Times New Roman" panose="02020603050405020304" pitchFamily="18" charset="0"/>
                <a:cs typeface="Segoe UI" panose="020B0502040204020203" pitchFamily="34" charset="0"/>
              </a:rPr>
              <a:t>Prisauke på 3 % </a:t>
            </a: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dirty="0"/>
          </a:p>
        </p:txBody>
      </p:sp>
      <p:sp>
        <p:nvSpPr>
          <p:cNvPr id="4" name="Plassholder for dato 3">
            <a:extLst>
              <a:ext uri="{FF2B5EF4-FFF2-40B4-BE49-F238E27FC236}">
                <a16:creationId xmlns:a16="http://schemas.microsoft.com/office/drawing/2014/main" id="{598CD404-0590-4A17-B216-1D2AE5CF608F}"/>
              </a:ext>
            </a:extLst>
          </p:cNvPr>
          <p:cNvSpPr>
            <a:spLocks noGrp="1"/>
          </p:cNvSpPr>
          <p:nvPr>
            <p:ph type="dt" sz="half" idx="10"/>
          </p:nvPr>
        </p:nvSpPr>
        <p:spPr/>
        <p:txBody>
          <a:bodyPr/>
          <a:lstStyle/>
          <a:p>
            <a:fld id="{ACA9F0CC-42A3-DD4B-9661-24D26316FF76}" type="datetime1">
              <a:rPr lang="nb-NO" smtClean="0"/>
              <a:t>27.10.2021</a:t>
            </a:fld>
            <a:endParaRPr lang="nb-NO" dirty="0"/>
          </a:p>
        </p:txBody>
      </p:sp>
      <p:sp>
        <p:nvSpPr>
          <p:cNvPr id="5" name="Plassholder for lysbildenummer 4">
            <a:extLst>
              <a:ext uri="{FF2B5EF4-FFF2-40B4-BE49-F238E27FC236}">
                <a16:creationId xmlns:a16="http://schemas.microsoft.com/office/drawing/2014/main" id="{68375262-00B2-496B-AACB-CD47AF67C693}"/>
              </a:ext>
            </a:extLst>
          </p:cNvPr>
          <p:cNvSpPr>
            <a:spLocks noGrp="1"/>
          </p:cNvSpPr>
          <p:nvPr>
            <p:ph type="sldNum" sz="quarter" idx="11"/>
          </p:nvPr>
        </p:nvSpPr>
        <p:spPr/>
        <p:txBody>
          <a:bodyPr/>
          <a:lstStyle/>
          <a:p>
            <a:fld id="{F01D463A-FC5E-AF45-99CA-E13DF8085A53}" type="slidenum">
              <a:rPr lang="nb-NO" smtClean="0"/>
              <a:pPr/>
              <a:t>13</a:t>
            </a:fld>
            <a:endParaRPr lang="nb-NO" dirty="0"/>
          </a:p>
        </p:txBody>
      </p:sp>
    </p:spTree>
    <p:extLst>
      <p:ext uri="{BB962C8B-B14F-4D97-AF65-F5344CB8AC3E}">
        <p14:creationId xmlns:p14="http://schemas.microsoft.com/office/powerpoint/2010/main" val="2920247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8D9F22-241A-477B-94AF-94FA6CB1EA7B}"/>
              </a:ext>
            </a:extLst>
          </p:cNvPr>
          <p:cNvSpPr>
            <a:spLocks noGrp="1"/>
          </p:cNvSpPr>
          <p:nvPr>
            <p:ph type="title"/>
          </p:nvPr>
        </p:nvSpPr>
        <p:spPr>
          <a:xfrm>
            <a:off x="914400" y="783753"/>
            <a:ext cx="10439400" cy="823666"/>
          </a:xfrm>
        </p:spPr>
        <p:txBody>
          <a:bodyPr/>
          <a:lstStyle/>
          <a:p>
            <a:r>
              <a:rPr lang="nn-NO" dirty="0"/>
              <a:t>Heimebaserte tenester</a:t>
            </a:r>
          </a:p>
        </p:txBody>
      </p:sp>
      <p:sp>
        <p:nvSpPr>
          <p:cNvPr id="3" name="Plassholder for innhold 2">
            <a:extLst>
              <a:ext uri="{FF2B5EF4-FFF2-40B4-BE49-F238E27FC236}">
                <a16:creationId xmlns:a16="http://schemas.microsoft.com/office/drawing/2014/main" id="{A7ADF470-9ADC-4784-AC67-B4B2AF3F9E01}"/>
              </a:ext>
            </a:extLst>
          </p:cNvPr>
          <p:cNvSpPr>
            <a:spLocks noGrp="1"/>
          </p:cNvSpPr>
          <p:nvPr>
            <p:ph idx="1"/>
          </p:nvPr>
        </p:nvSpPr>
        <p:spPr>
          <a:xfrm>
            <a:off x="172721" y="1439333"/>
            <a:ext cx="11733730" cy="5000039"/>
          </a:xfrm>
        </p:spPr>
        <p:txBody>
          <a:bodyPr>
            <a:normAutofit/>
          </a:bodyPr>
          <a:lstStyle/>
          <a:p>
            <a:pPr marL="342900" indent="-342900">
              <a:buFont typeface="Wingdings" panose="05000000000000000000" pitchFamily="2" charset="2"/>
              <a:buChar char="ü"/>
            </a:pPr>
            <a:endParaRPr lang="nn-NO" sz="2000" dirty="0"/>
          </a:p>
          <a:p>
            <a:pPr marL="342900" indent="-342900">
              <a:buFont typeface="Wingdings" panose="05000000000000000000" pitchFamily="2" charset="2"/>
              <a:buChar char="ü"/>
            </a:pPr>
            <a:endParaRPr lang="nn-NO" sz="2000" dirty="0"/>
          </a:p>
          <a:p>
            <a:pPr marL="342900" indent="-342900">
              <a:buFont typeface="Wingdings" panose="05000000000000000000" pitchFamily="2" charset="2"/>
              <a:buChar char="ü"/>
            </a:pPr>
            <a:endParaRPr lang="nn-NO" sz="2000" dirty="0"/>
          </a:p>
          <a:p>
            <a:pPr marL="342900" indent="-342900">
              <a:buFont typeface="Wingdings" panose="05000000000000000000" pitchFamily="2" charset="2"/>
              <a:buChar char="ü"/>
            </a:pPr>
            <a:endParaRPr lang="nn-NO" dirty="0">
              <a:effectLst/>
              <a:latin typeface="Verdana" panose="020B0604030504040204" pitchFamily="34" charset="0"/>
              <a:ea typeface="Times New Roman" panose="02020603050405020304" pitchFamily="18" charset="0"/>
              <a:cs typeface="Segoe UI" panose="020B0502040204020203" pitchFamily="34" charset="0"/>
            </a:endParaRPr>
          </a:p>
          <a:p>
            <a:pPr marL="342900" indent="-342900">
              <a:buFont typeface="Wingdings" panose="05000000000000000000" pitchFamily="2" charset="2"/>
              <a:buChar char="ü"/>
            </a:pPr>
            <a:r>
              <a:rPr lang="nn-NO" dirty="0">
                <a:effectLst/>
                <a:latin typeface="Verdana" panose="020B0604030504040204" pitchFamily="34" charset="0"/>
                <a:ea typeface="Times New Roman" panose="02020603050405020304" pitchFamily="18" charset="0"/>
                <a:cs typeface="Segoe UI" panose="020B0502040204020203" pitchFamily="34" charset="0"/>
              </a:rPr>
              <a:t>Det overordna målet for tenesta er at ein legg til rette for at innbyggjarane skal bu heime så lenge det er fagleg forsvarleg.   </a:t>
            </a:r>
            <a:endParaRPr lang="nn-NO" dirty="0"/>
          </a:p>
          <a:p>
            <a:pPr marL="342900" indent="-342900">
              <a:buFont typeface="Wingdings" panose="05000000000000000000" pitchFamily="2" charset="2"/>
              <a:buChar char="ü"/>
            </a:pPr>
            <a:r>
              <a:rPr lang="nn-NO" dirty="0"/>
              <a:t>Tenesta som har dei største variasjonar både i alderssamansetting og behov. </a:t>
            </a:r>
          </a:p>
          <a:p>
            <a:pPr marL="342900" indent="-342900">
              <a:buFont typeface="Wingdings" panose="05000000000000000000" pitchFamily="2" charset="2"/>
              <a:buChar char="ü"/>
            </a:pPr>
            <a:r>
              <a:rPr lang="nn-NO" dirty="0"/>
              <a:t>Omlag 65 personar har tildelt ulike hjelpetiltak, fordelt på heimehjelp/praktisk bistand, matombringing og tryggleiksalarm.</a:t>
            </a:r>
          </a:p>
          <a:p>
            <a:endParaRPr lang="nn-NO" sz="2000" b="1" u="sng" dirty="0"/>
          </a:p>
          <a:p>
            <a:r>
              <a:rPr lang="nn-NO" sz="2000" b="1" u="sng" dirty="0"/>
              <a:t>Aktive tiltak:</a:t>
            </a:r>
          </a:p>
          <a:p>
            <a:r>
              <a:rPr lang="nn-NO" dirty="0"/>
              <a:t>Reduksjon i 0,5 årsverk, digitalisering/mobilpleie: - 211 631,-</a:t>
            </a:r>
          </a:p>
          <a:p>
            <a:r>
              <a:rPr lang="nn-NO" dirty="0"/>
              <a:t>Auke på praktisk bistand/ heimehjelp med 3 %</a:t>
            </a:r>
          </a:p>
        </p:txBody>
      </p:sp>
      <p:sp>
        <p:nvSpPr>
          <p:cNvPr id="4" name="Plassholder for dato 3">
            <a:extLst>
              <a:ext uri="{FF2B5EF4-FFF2-40B4-BE49-F238E27FC236}">
                <a16:creationId xmlns:a16="http://schemas.microsoft.com/office/drawing/2014/main" id="{2C48C2D9-853E-4599-B53B-70E305D012B5}"/>
              </a:ext>
            </a:extLst>
          </p:cNvPr>
          <p:cNvSpPr>
            <a:spLocks noGrp="1"/>
          </p:cNvSpPr>
          <p:nvPr>
            <p:ph type="dt" sz="half" idx="10"/>
          </p:nvPr>
        </p:nvSpPr>
        <p:spPr/>
        <p:txBody>
          <a:bodyPr/>
          <a:lstStyle/>
          <a:p>
            <a:fld id="{ACA9F0CC-42A3-DD4B-9661-24D26316FF76}" type="datetime1">
              <a:rPr lang="nb-NO" smtClean="0"/>
              <a:t>27.10.2021</a:t>
            </a:fld>
            <a:endParaRPr lang="nb-NO" dirty="0"/>
          </a:p>
        </p:txBody>
      </p:sp>
      <p:sp>
        <p:nvSpPr>
          <p:cNvPr id="5" name="Plassholder for lysbildenummer 4">
            <a:extLst>
              <a:ext uri="{FF2B5EF4-FFF2-40B4-BE49-F238E27FC236}">
                <a16:creationId xmlns:a16="http://schemas.microsoft.com/office/drawing/2014/main" id="{2FC75097-474E-44D0-A2A2-5F6D1260906B}"/>
              </a:ext>
            </a:extLst>
          </p:cNvPr>
          <p:cNvSpPr>
            <a:spLocks noGrp="1"/>
          </p:cNvSpPr>
          <p:nvPr>
            <p:ph type="sldNum" sz="quarter" idx="11"/>
          </p:nvPr>
        </p:nvSpPr>
        <p:spPr/>
        <p:txBody>
          <a:bodyPr/>
          <a:lstStyle/>
          <a:p>
            <a:fld id="{F01D463A-FC5E-AF45-99CA-E13DF8085A53}" type="slidenum">
              <a:rPr lang="nb-NO" smtClean="0"/>
              <a:pPr/>
              <a:t>14</a:t>
            </a:fld>
            <a:endParaRPr lang="nb-NO" dirty="0"/>
          </a:p>
        </p:txBody>
      </p:sp>
      <p:graphicFrame>
        <p:nvGraphicFramePr>
          <p:cNvPr id="7" name="Tabell 6">
            <a:extLst>
              <a:ext uri="{FF2B5EF4-FFF2-40B4-BE49-F238E27FC236}">
                <a16:creationId xmlns:a16="http://schemas.microsoft.com/office/drawing/2014/main" id="{68511183-3496-49EC-A476-584276649EA6}"/>
              </a:ext>
            </a:extLst>
          </p:cNvPr>
          <p:cNvGraphicFramePr>
            <a:graphicFrameLocks noGrp="1"/>
          </p:cNvGraphicFramePr>
          <p:nvPr>
            <p:extLst>
              <p:ext uri="{D42A27DB-BD31-4B8C-83A1-F6EECF244321}">
                <p14:modId xmlns:p14="http://schemas.microsoft.com/office/powerpoint/2010/main" val="3510059910"/>
              </p:ext>
            </p:extLst>
          </p:nvPr>
        </p:nvGraphicFramePr>
        <p:xfrm>
          <a:off x="489856" y="1524000"/>
          <a:ext cx="11027230" cy="936171"/>
        </p:xfrm>
        <a:graphic>
          <a:graphicData uri="http://schemas.openxmlformats.org/drawingml/2006/table">
            <a:tbl>
              <a:tblPr firstRow="1" firstCol="1" bandRow="1">
                <a:tableStyleId>{5C22544A-7EE6-4342-B048-85BDC9FD1C3A}</a:tableStyleId>
              </a:tblPr>
              <a:tblGrid>
                <a:gridCol w="6484321">
                  <a:extLst>
                    <a:ext uri="{9D8B030D-6E8A-4147-A177-3AD203B41FA5}">
                      <a16:colId xmlns:a16="http://schemas.microsoft.com/office/drawing/2014/main" val="3000445704"/>
                    </a:ext>
                  </a:extLst>
                </a:gridCol>
                <a:gridCol w="1514303">
                  <a:extLst>
                    <a:ext uri="{9D8B030D-6E8A-4147-A177-3AD203B41FA5}">
                      <a16:colId xmlns:a16="http://schemas.microsoft.com/office/drawing/2014/main" val="2532875782"/>
                    </a:ext>
                  </a:extLst>
                </a:gridCol>
                <a:gridCol w="1514303">
                  <a:extLst>
                    <a:ext uri="{9D8B030D-6E8A-4147-A177-3AD203B41FA5}">
                      <a16:colId xmlns:a16="http://schemas.microsoft.com/office/drawing/2014/main" val="3961351613"/>
                    </a:ext>
                  </a:extLst>
                </a:gridCol>
                <a:gridCol w="1514303">
                  <a:extLst>
                    <a:ext uri="{9D8B030D-6E8A-4147-A177-3AD203B41FA5}">
                      <a16:colId xmlns:a16="http://schemas.microsoft.com/office/drawing/2014/main" val="1238476628"/>
                    </a:ext>
                  </a:extLst>
                </a:gridCol>
              </a:tblGrid>
              <a:tr h="312057">
                <a:tc>
                  <a:txBody>
                    <a:bodyPr/>
                    <a:lstStyle/>
                    <a:p>
                      <a:pPr fontAlgn="base">
                        <a:lnSpc>
                          <a:spcPct val="107000"/>
                        </a:lnSpc>
                        <a:spcAft>
                          <a:spcPts val="800"/>
                        </a:spcAft>
                      </a:pPr>
                      <a:r>
                        <a:rPr lang="nn-NO" sz="1800" dirty="0">
                          <a:effectLst/>
                        </a:rPr>
                        <a:t>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dirty="0">
                          <a:effectLst/>
                        </a:rPr>
                        <a:t>Rekneskap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a:effectLst/>
                        </a:rPr>
                        <a:t>Budsjett </a:t>
                      </a:r>
                      <a:endParaRPr lang="nn-NO"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a:effectLst/>
                        </a:rPr>
                        <a:t>Budsjett </a:t>
                      </a:r>
                      <a:endParaRPr lang="nn-NO"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298069862"/>
                  </a:ext>
                </a:extLst>
              </a:tr>
              <a:tr h="312057">
                <a:tc>
                  <a:txBody>
                    <a:bodyPr/>
                    <a:lstStyle/>
                    <a:p>
                      <a:pPr fontAlgn="base">
                        <a:lnSpc>
                          <a:spcPct val="107000"/>
                        </a:lnSpc>
                        <a:spcAft>
                          <a:spcPts val="800"/>
                        </a:spcAft>
                      </a:pPr>
                      <a:r>
                        <a:rPr lang="nn-NO" sz="1800" dirty="0">
                          <a:effectLst/>
                        </a:rPr>
                        <a:t>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dirty="0">
                          <a:effectLst/>
                        </a:rPr>
                        <a:t>2020 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dirty="0">
                          <a:effectLst/>
                        </a:rPr>
                        <a:t>2021 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a:effectLst/>
                        </a:rPr>
                        <a:t>2022 </a:t>
                      </a:r>
                      <a:endParaRPr lang="nn-NO"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296191442"/>
                  </a:ext>
                </a:extLst>
              </a:tr>
              <a:tr h="312057">
                <a:tc>
                  <a:txBody>
                    <a:bodyPr/>
                    <a:lstStyle/>
                    <a:p>
                      <a:pPr fontAlgn="base">
                        <a:lnSpc>
                          <a:spcPct val="107000"/>
                        </a:lnSpc>
                        <a:spcAft>
                          <a:spcPts val="800"/>
                        </a:spcAft>
                      </a:pPr>
                      <a:r>
                        <a:rPr lang="nn-NO" sz="1800">
                          <a:effectLst/>
                        </a:rPr>
                        <a:t>Heimebaserte tenester </a:t>
                      </a:r>
                      <a:endParaRPr lang="nn-NO"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1800">
                          <a:effectLst/>
                        </a:rPr>
                        <a:t>20 628  </a:t>
                      </a:r>
                      <a:endParaRPr lang="nn-NO"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1800" dirty="0">
                          <a:effectLst/>
                        </a:rPr>
                        <a:t>21 203  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1800" dirty="0">
                          <a:effectLst/>
                        </a:rPr>
                        <a:t>21 856  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914093591"/>
                  </a:ext>
                </a:extLst>
              </a:tr>
            </a:tbl>
          </a:graphicData>
        </a:graphic>
      </p:graphicFrame>
    </p:spTree>
    <p:extLst>
      <p:ext uri="{BB962C8B-B14F-4D97-AF65-F5344CB8AC3E}">
        <p14:creationId xmlns:p14="http://schemas.microsoft.com/office/powerpoint/2010/main" val="890348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E6B424-61A7-445E-B28C-EA9E07C2B0F3}"/>
              </a:ext>
            </a:extLst>
          </p:cNvPr>
          <p:cNvSpPr>
            <a:spLocks noGrp="1"/>
          </p:cNvSpPr>
          <p:nvPr>
            <p:ph type="title"/>
          </p:nvPr>
        </p:nvSpPr>
        <p:spPr/>
        <p:txBody>
          <a:bodyPr/>
          <a:lstStyle/>
          <a:p>
            <a:r>
              <a:rPr lang="nn-NO" dirty="0"/>
              <a:t>Dagsenter for demente</a:t>
            </a:r>
          </a:p>
        </p:txBody>
      </p:sp>
      <p:sp>
        <p:nvSpPr>
          <p:cNvPr id="3" name="Plassholder for innhold 2">
            <a:extLst>
              <a:ext uri="{FF2B5EF4-FFF2-40B4-BE49-F238E27FC236}">
                <a16:creationId xmlns:a16="http://schemas.microsoft.com/office/drawing/2014/main" id="{29B67A06-88B4-48D5-ADD9-F5891687591E}"/>
              </a:ext>
            </a:extLst>
          </p:cNvPr>
          <p:cNvSpPr>
            <a:spLocks noGrp="1"/>
          </p:cNvSpPr>
          <p:nvPr>
            <p:ph idx="1"/>
          </p:nvPr>
        </p:nvSpPr>
        <p:spPr/>
        <p:txBody>
          <a:bodyPr/>
          <a:lstStyle/>
          <a:p>
            <a:pPr marL="342900" indent="-342900">
              <a:buFont typeface="Wingdings" panose="05000000000000000000" pitchFamily="2" charset="2"/>
              <a:buChar char="ü"/>
            </a:pPr>
            <a:r>
              <a:rPr lang="nn-NO" sz="2000" dirty="0"/>
              <a:t>Lovpålagt teneste frå 2020.</a:t>
            </a:r>
          </a:p>
          <a:p>
            <a:pPr marL="342900" indent="-342900">
              <a:buFont typeface="Wingdings" panose="05000000000000000000" pitchFamily="2" charset="2"/>
              <a:buChar char="ü"/>
            </a:pPr>
            <a:r>
              <a:rPr lang="nn-NO" sz="2000" dirty="0"/>
              <a:t>Er eit av omstillingsområda i etaten og viktig tiltak for dimensjonering av tenesta.</a:t>
            </a:r>
          </a:p>
          <a:p>
            <a:endParaRPr lang="nn-NO" sz="2000" dirty="0"/>
          </a:p>
          <a:p>
            <a:endParaRPr lang="nn-NO" sz="2000" dirty="0"/>
          </a:p>
          <a:p>
            <a:r>
              <a:rPr lang="nn-NO" sz="2000" b="1" u="sng" dirty="0"/>
              <a:t>Aktive tiltak:</a:t>
            </a:r>
          </a:p>
          <a:p>
            <a:r>
              <a:rPr lang="nn-NO" sz="2000" dirty="0"/>
              <a:t>Auka eigenbetaling i 2022, med kr 10,-: </a:t>
            </a:r>
            <a:r>
              <a:rPr lang="nn-NO" sz="2000" u="sng" dirty="0"/>
              <a:t>til kr 200,-</a:t>
            </a:r>
          </a:p>
          <a:p>
            <a:r>
              <a:rPr lang="nn-NO" sz="2000" dirty="0"/>
              <a:t>Eitt nytt årsverk som koordinator for alle kommunale dag- og aktivitetstilbod frå 2024: kr 654 078,-.</a:t>
            </a:r>
          </a:p>
          <a:p>
            <a:endParaRPr lang="nn-NO" dirty="0"/>
          </a:p>
          <a:p>
            <a:endParaRPr lang="nn-NO" dirty="0"/>
          </a:p>
          <a:p>
            <a:endParaRPr lang="nn-NO" dirty="0"/>
          </a:p>
        </p:txBody>
      </p:sp>
      <p:sp>
        <p:nvSpPr>
          <p:cNvPr id="4" name="Plassholder for dato 3">
            <a:extLst>
              <a:ext uri="{FF2B5EF4-FFF2-40B4-BE49-F238E27FC236}">
                <a16:creationId xmlns:a16="http://schemas.microsoft.com/office/drawing/2014/main" id="{6BB23BED-6840-4C33-A219-A09A65E7067E}"/>
              </a:ext>
            </a:extLst>
          </p:cNvPr>
          <p:cNvSpPr>
            <a:spLocks noGrp="1"/>
          </p:cNvSpPr>
          <p:nvPr>
            <p:ph type="dt" sz="half" idx="10"/>
          </p:nvPr>
        </p:nvSpPr>
        <p:spPr/>
        <p:txBody>
          <a:bodyPr/>
          <a:lstStyle/>
          <a:p>
            <a:fld id="{ACA9F0CC-42A3-DD4B-9661-24D26316FF76}" type="datetime1">
              <a:rPr lang="nb-NO" smtClean="0"/>
              <a:t>27.10.2021</a:t>
            </a:fld>
            <a:endParaRPr lang="nb-NO" dirty="0"/>
          </a:p>
        </p:txBody>
      </p:sp>
      <p:sp>
        <p:nvSpPr>
          <p:cNvPr id="5" name="Plassholder for lysbildenummer 4">
            <a:extLst>
              <a:ext uri="{FF2B5EF4-FFF2-40B4-BE49-F238E27FC236}">
                <a16:creationId xmlns:a16="http://schemas.microsoft.com/office/drawing/2014/main" id="{E40E4AE5-6767-4BFB-91ED-DCCD22BA98ED}"/>
              </a:ext>
            </a:extLst>
          </p:cNvPr>
          <p:cNvSpPr>
            <a:spLocks noGrp="1"/>
          </p:cNvSpPr>
          <p:nvPr>
            <p:ph type="sldNum" sz="quarter" idx="11"/>
          </p:nvPr>
        </p:nvSpPr>
        <p:spPr/>
        <p:txBody>
          <a:bodyPr/>
          <a:lstStyle/>
          <a:p>
            <a:fld id="{F01D463A-FC5E-AF45-99CA-E13DF8085A53}" type="slidenum">
              <a:rPr lang="nb-NO" smtClean="0"/>
              <a:pPr/>
              <a:t>15</a:t>
            </a:fld>
            <a:endParaRPr lang="nb-NO" dirty="0"/>
          </a:p>
        </p:txBody>
      </p:sp>
    </p:spTree>
    <p:extLst>
      <p:ext uri="{BB962C8B-B14F-4D97-AF65-F5344CB8AC3E}">
        <p14:creationId xmlns:p14="http://schemas.microsoft.com/office/powerpoint/2010/main" val="1814699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210C5D-101E-441D-AABF-A3F0B2427542}"/>
              </a:ext>
            </a:extLst>
          </p:cNvPr>
          <p:cNvSpPr>
            <a:spLocks noGrp="1"/>
          </p:cNvSpPr>
          <p:nvPr>
            <p:ph type="title"/>
          </p:nvPr>
        </p:nvSpPr>
        <p:spPr>
          <a:xfrm>
            <a:off x="914400" y="985904"/>
            <a:ext cx="10439400" cy="722823"/>
          </a:xfrm>
        </p:spPr>
        <p:txBody>
          <a:bodyPr/>
          <a:lstStyle/>
          <a:p>
            <a:r>
              <a:rPr lang="nn-NO" dirty="0"/>
              <a:t>Habiliteringstenesta</a:t>
            </a:r>
          </a:p>
        </p:txBody>
      </p:sp>
      <p:sp>
        <p:nvSpPr>
          <p:cNvPr id="3" name="Plassholder for innhold 2">
            <a:extLst>
              <a:ext uri="{FF2B5EF4-FFF2-40B4-BE49-F238E27FC236}">
                <a16:creationId xmlns:a16="http://schemas.microsoft.com/office/drawing/2014/main" id="{AAFE560A-733A-4B84-A5D0-834FC48F10E4}"/>
              </a:ext>
            </a:extLst>
          </p:cNvPr>
          <p:cNvSpPr>
            <a:spLocks noGrp="1"/>
          </p:cNvSpPr>
          <p:nvPr>
            <p:ph idx="1"/>
          </p:nvPr>
        </p:nvSpPr>
        <p:spPr>
          <a:xfrm>
            <a:off x="184727" y="1708727"/>
            <a:ext cx="11130973" cy="4656755"/>
          </a:xfrm>
        </p:spPr>
        <p:txBody>
          <a:bodyPr>
            <a:normAutofit/>
          </a:bodyPr>
          <a:lstStyle/>
          <a:p>
            <a:pPr marL="285750" indent="-285750">
              <a:buFont typeface="Wingdings" panose="05000000000000000000" pitchFamily="2" charset="2"/>
              <a:buChar char="Ø"/>
            </a:pPr>
            <a:endParaRPr lang="nn-NO" dirty="0"/>
          </a:p>
          <a:p>
            <a:endParaRPr lang="nn-NO" dirty="0"/>
          </a:p>
          <a:p>
            <a:pPr fontAlgn="base">
              <a:lnSpc>
                <a:spcPct val="107000"/>
              </a:lnSpc>
              <a:spcAft>
                <a:spcPts val="800"/>
              </a:spcAft>
            </a:pPr>
            <a:endParaRPr lang="nn-NO" sz="1800" dirty="0">
              <a:effectLst/>
              <a:latin typeface="Verdana" panose="020B0604030504040204" pitchFamily="34" charset="0"/>
              <a:ea typeface="Times New Roman" panose="02020603050405020304" pitchFamily="18" charset="0"/>
              <a:cs typeface="Segoe UI" panose="020B0502040204020203" pitchFamily="34" charset="0"/>
            </a:endParaRPr>
          </a:p>
          <a:p>
            <a:pPr marL="285750" indent="-285750" fontAlgn="base">
              <a:lnSpc>
                <a:spcPct val="107000"/>
              </a:lnSpc>
              <a:spcAft>
                <a:spcPts val="800"/>
              </a:spcAft>
              <a:buFont typeface="Wingdings" panose="05000000000000000000" pitchFamily="2" charset="2"/>
              <a:buChar char="ü"/>
            </a:pPr>
            <a:r>
              <a:rPr lang="nn-NO" sz="1800" dirty="0">
                <a:effectLst/>
                <a:latin typeface="Verdana" panose="020B0604030504040204" pitchFamily="34" charset="0"/>
                <a:ea typeface="Times New Roman" panose="02020603050405020304" pitchFamily="18" charset="0"/>
                <a:cs typeface="Segoe UI" panose="020B0502040204020203" pitchFamily="34" charset="0"/>
              </a:rPr>
              <a:t>Habiliteringstenesta yt tenester til personar med omfattande og samansette behov, her under og for ressurskrevjande brukarar, dagtilbod i Bakken og VTA arbeidsplassar på Podlen Verkstad AS.  </a:t>
            </a:r>
          </a:p>
          <a:p>
            <a:pPr marL="285750" indent="-285750" fontAlgn="base">
              <a:lnSpc>
                <a:spcPct val="107000"/>
              </a:lnSpc>
              <a:spcAft>
                <a:spcPts val="800"/>
              </a:spcAft>
              <a:buFont typeface="Wingdings" panose="05000000000000000000" pitchFamily="2" charset="2"/>
              <a:buChar char="ü"/>
            </a:pPr>
            <a:r>
              <a:rPr lang="nn-NO" dirty="0"/>
              <a:t>Brukargruppe som er avhengig av kontinuitet, stabilitet og føreseielege tenester.  </a:t>
            </a:r>
          </a:p>
          <a:p>
            <a:pPr marL="285750" indent="-285750">
              <a:buFont typeface="Wingdings" panose="05000000000000000000" pitchFamily="2" charset="2"/>
              <a:buChar char="ü"/>
            </a:pPr>
            <a:r>
              <a:rPr lang="nn-NO" dirty="0"/>
              <a:t>Ressurskrevjande tenester har ei forventa kostnadsramme i 2022 på opp mot 31 mill. Etter anslått refusjon kostar denne tenesteytinga kommunen netto opp mot 14 mill., </a:t>
            </a:r>
          </a:p>
          <a:p>
            <a:pPr marL="285750" indent="-285750" fontAlgn="base">
              <a:lnSpc>
                <a:spcPct val="107000"/>
              </a:lnSpc>
              <a:spcAft>
                <a:spcPts val="800"/>
              </a:spcAft>
              <a:buFont typeface="Wingdings" panose="05000000000000000000" pitchFamily="2" charset="2"/>
              <a:buChar char="ü"/>
            </a:pPr>
            <a:r>
              <a:rPr lang="nn-NO" sz="1800" dirty="0">
                <a:effectLst/>
                <a:latin typeface="Verdana" panose="020B0604030504040204" pitchFamily="34" charset="0"/>
                <a:ea typeface="Times New Roman" panose="02020603050405020304" pitchFamily="18" charset="0"/>
                <a:cs typeface="Segoe UI" panose="020B0502040204020203" pitchFamily="34" charset="0"/>
              </a:rPr>
              <a:t>I statsbudsjettet er innslagspunktet for toppfinansieringsordninga auka med kr 50 000,-pr-. brukar utover prisjusteringa, noko som utgjer ein ekstra kostnad  på kr 250 000,- , for 2022.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dirty="0"/>
          </a:p>
        </p:txBody>
      </p:sp>
      <p:sp>
        <p:nvSpPr>
          <p:cNvPr id="4" name="Plassholder for dato 3">
            <a:extLst>
              <a:ext uri="{FF2B5EF4-FFF2-40B4-BE49-F238E27FC236}">
                <a16:creationId xmlns:a16="http://schemas.microsoft.com/office/drawing/2014/main" id="{8D65E736-5F6B-44FE-96BE-3BAAD485DD93}"/>
              </a:ext>
            </a:extLst>
          </p:cNvPr>
          <p:cNvSpPr>
            <a:spLocks noGrp="1"/>
          </p:cNvSpPr>
          <p:nvPr>
            <p:ph type="dt" sz="half" idx="10"/>
          </p:nvPr>
        </p:nvSpPr>
        <p:spPr/>
        <p:txBody>
          <a:bodyPr/>
          <a:lstStyle/>
          <a:p>
            <a:fld id="{ACA9F0CC-42A3-DD4B-9661-24D26316FF76}" type="datetime1">
              <a:rPr lang="nb-NO" smtClean="0"/>
              <a:t>27.10.2021</a:t>
            </a:fld>
            <a:endParaRPr lang="nb-NO" dirty="0"/>
          </a:p>
        </p:txBody>
      </p:sp>
      <p:sp>
        <p:nvSpPr>
          <p:cNvPr id="5" name="Plassholder for lysbildenummer 4">
            <a:extLst>
              <a:ext uri="{FF2B5EF4-FFF2-40B4-BE49-F238E27FC236}">
                <a16:creationId xmlns:a16="http://schemas.microsoft.com/office/drawing/2014/main" id="{0FF45144-BE86-487F-9ABE-FE604DE0E5FC}"/>
              </a:ext>
            </a:extLst>
          </p:cNvPr>
          <p:cNvSpPr>
            <a:spLocks noGrp="1"/>
          </p:cNvSpPr>
          <p:nvPr>
            <p:ph type="sldNum" sz="quarter" idx="11"/>
          </p:nvPr>
        </p:nvSpPr>
        <p:spPr/>
        <p:txBody>
          <a:bodyPr/>
          <a:lstStyle/>
          <a:p>
            <a:fld id="{F01D463A-FC5E-AF45-99CA-E13DF8085A53}" type="slidenum">
              <a:rPr lang="nb-NO" smtClean="0"/>
              <a:pPr/>
              <a:t>16</a:t>
            </a:fld>
            <a:endParaRPr lang="nb-NO" dirty="0"/>
          </a:p>
        </p:txBody>
      </p:sp>
      <p:graphicFrame>
        <p:nvGraphicFramePr>
          <p:cNvPr id="7" name="Tabell 6">
            <a:extLst>
              <a:ext uri="{FF2B5EF4-FFF2-40B4-BE49-F238E27FC236}">
                <a16:creationId xmlns:a16="http://schemas.microsoft.com/office/drawing/2014/main" id="{2B9F43B0-75BF-4706-A742-F0F30C7DAD45}"/>
              </a:ext>
            </a:extLst>
          </p:cNvPr>
          <p:cNvGraphicFramePr>
            <a:graphicFrameLocks noGrp="1"/>
          </p:cNvGraphicFramePr>
          <p:nvPr>
            <p:extLst>
              <p:ext uri="{D42A27DB-BD31-4B8C-83A1-F6EECF244321}">
                <p14:modId xmlns:p14="http://schemas.microsoft.com/office/powerpoint/2010/main" val="1106211369"/>
              </p:ext>
            </p:extLst>
          </p:nvPr>
        </p:nvGraphicFramePr>
        <p:xfrm>
          <a:off x="609600" y="1708727"/>
          <a:ext cx="11130973" cy="958272"/>
        </p:xfrm>
        <a:graphic>
          <a:graphicData uri="http://schemas.openxmlformats.org/drawingml/2006/table">
            <a:tbl>
              <a:tblPr firstRow="1" firstCol="1" bandRow="1">
                <a:tableStyleId>{5C22544A-7EE6-4342-B048-85BDC9FD1C3A}</a:tableStyleId>
              </a:tblPr>
              <a:tblGrid>
                <a:gridCol w="6545326">
                  <a:extLst>
                    <a:ext uri="{9D8B030D-6E8A-4147-A177-3AD203B41FA5}">
                      <a16:colId xmlns:a16="http://schemas.microsoft.com/office/drawing/2014/main" val="3593590234"/>
                    </a:ext>
                  </a:extLst>
                </a:gridCol>
                <a:gridCol w="1528549">
                  <a:extLst>
                    <a:ext uri="{9D8B030D-6E8A-4147-A177-3AD203B41FA5}">
                      <a16:colId xmlns:a16="http://schemas.microsoft.com/office/drawing/2014/main" val="3665213049"/>
                    </a:ext>
                  </a:extLst>
                </a:gridCol>
                <a:gridCol w="1528549">
                  <a:extLst>
                    <a:ext uri="{9D8B030D-6E8A-4147-A177-3AD203B41FA5}">
                      <a16:colId xmlns:a16="http://schemas.microsoft.com/office/drawing/2014/main" val="1345622259"/>
                    </a:ext>
                  </a:extLst>
                </a:gridCol>
                <a:gridCol w="1528549">
                  <a:extLst>
                    <a:ext uri="{9D8B030D-6E8A-4147-A177-3AD203B41FA5}">
                      <a16:colId xmlns:a16="http://schemas.microsoft.com/office/drawing/2014/main" val="1171526780"/>
                    </a:ext>
                  </a:extLst>
                </a:gridCol>
              </a:tblGrid>
              <a:tr h="319424">
                <a:tc>
                  <a:txBody>
                    <a:bodyPr/>
                    <a:lstStyle/>
                    <a:p>
                      <a:pPr fontAlgn="base">
                        <a:lnSpc>
                          <a:spcPct val="107000"/>
                        </a:lnSpc>
                        <a:spcAft>
                          <a:spcPts val="800"/>
                        </a:spcAft>
                      </a:pPr>
                      <a:r>
                        <a:rPr lang="nn-NO" sz="1800" dirty="0">
                          <a:effectLst/>
                        </a:rPr>
                        <a:t>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dirty="0">
                          <a:effectLst/>
                        </a:rPr>
                        <a:t>Rekneskap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a:effectLst/>
                        </a:rPr>
                        <a:t>Budsjett </a:t>
                      </a:r>
                      <a:endParaRPr lang="nn-NO"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a:effectLst/>
                        </a:rPr>
                        <a:t>Budsjett </a:t>
                      </a:r>
                      <a:endParaRPr lang="nn-NO"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4208635574"/>
                  </a:ext>
                </a:extLst>
              </a:tr>
              <a:tr h="319424">
                <a:tc>
                  <a:txBody>
                    <a:bodyPr/>
                    <a:lstStyle/>
                    <a:p>
                      <a:pPr fontAlgn="base">
                        <a:lnSpc>
                          <a:spcPct val="107000"/>
                        </a:lnSpc>
                        <a:spcAft>
                          <a:spcPts val="800"/>
                        </a:spcAft>
                      </a:pPr>
                      <a:r>
                        <a:rPr lang="nn-NO" sz="1800" dirty="0">
                          <a:effectLst/>
                        </a:rPr>
                        <a:t>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dirty="0">
                          <a:effectLst/>
                        </a:rPr>
                        <a:t>2020 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dirty="0">
                          <a:effectLst/>
                        </a:rPr>
                        <a:t>2021 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dirty="0">
                          <a:effectLst/>
                        </a:rPr>
                        <a:t>2022 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800383370"/>
                  </a:ext>
                </a:extLst>
              </a:tr>
              <a:tr h="319424">
                <a:tc>
                  <a:txBody>
                    <a:bodyPr/>
                    <a:lstStyle/>
                    <a:p>
                      <a:pPr fontAlgn="base">
                        <a:lnSpc>
                          <a:spcPct val="107000"/>
                        </a:lnSpc>
                        <a:spcAft>
                          <a:spcPts val="800"/>
                        </a:spcAft>
                      </a:pPr>
                      <a:r>
                        <a:rPr lang="nn-NO" sz="1800">
                          <a:effectLst/>
                        </a:rPr>
                        <a:t>Habilitering </a:t>
                      </a:r>
                      <a:endParaRPr lang="nn-NO"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1800">
                          <a:effectLst/>
                        </a:rPr>
                        <a:t>29 168  </a:t>
                      </a:r>
                      <a:endParaRPr lang="nn-NO"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1800" dirty="0">
                          <a:effectLst/>
                        </a:rPr>
                        <a:t>25 725  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1800" dirty="0">
                          <a:effectLst/>
                        </a:rPr>
                        <a:t>27 507  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506652441"/>
                  </a:ext>
                </a:extLst>
              </a:tr>
            </a:tbl>
          </a:graphicData>
        </a:graphic>
      </p:graphicFrame>
    </p:spTree>
    <p:extLst>
      <p:ext uri="{BB962C8B-B14F-4D97-AF65-F5344CB8AC3E}">
        <p14:creationId xmlns:p14="http://schemas.microsoft.com/office/powerpoint/2010/main" val="590573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88D050-80D1-4E77-98F9-6B92048F09D3}"/>
              </a:ext>
            </a:extLst>
          </p:cNvPr>
          <p:cNvSpPr>
            <a:spLocks noGrp="1"/>
          </p:cNvSpPr>
          <p:nvPr>
            <p:ph type="title"/>
          </p:nvPr>
        </p:nvSpPr>
        <p:spPr/>
        <p:txBody>
          <a:bodyPr/>
          <a:lstStyle/>
          <a:p>
            <a:r>
              <a:rPr lang="nn-NO" dirty="0"/>
              <a:t>Habiliteringstenesta forts.</a:t>
            </a:r>
          </a:p>
        </p:txBody>
      </p:sp>
      <p:sp>
        <p:nvSpPr>
          <p:cNvPr id="3" name="Plassholder for innhold 2">
            <a:extLst>
              <a:ext uri="{FF2B5EF4-FFF2-40B4-BE49-F238E27FC236}">
                <a16:creationId xmlns:a16="http://schemas.microsoft.com/office/drawing/2014/main" id="{CD2ACB9E-2530-4A8E-83DF-336A3D6F435E}"/>
              </a:ext>
            </a:extLst>
          </p:cNvPr>
          <p:cNvSpPr>
            <a:spLocks noGrp="1"/>
          </p:cNvSpPr>
          <p:nvPr>
            <p:ph idx="1"/>
          </p:nvPr>
        </p:nvSpPr>
        <p:spPr/>
        <p:txBody>
          <a:bodyPr>
            <a:normAutofit/>
          </a:bodyPr>
          <a:lstStyle/>
          <a:p>
            <a:pPr marL="285750" indent="-285750">
              <a:buFont typeface="Wingdings" panose="05000000000000000000" pitchFamily="2" charset="2"/>
              <a:buChar char="ü"/>
            </a:pPr>
            <a:r>
              <a:rPr lang="nn-NO" dirty="0">
                <a:ea typeface="Times New Roman" panose="02020603050405020304" pitchFamily="18" charset="0"/>
                <a:cs typeface="Segoe UI" panose="020B0502040204020203" pitchFamily="34" charset="0"/>
              </a:rPr>
              <a:t>H</a:t>
            </a:r>
            <a:r>
              <a:rPr lang="nn-NO" sz="1800" dirty="0">
                <a:effectLst/>
                <a:latin typeface="Verdana" panose="020B0604030504040204" pitchFamily="34" charset="0"/>
                <a:ea typeface="Times New Roman" panose="02020603050405020304" pitchFamily="18" charset="0"/>
                <a:cs typeface="Segoe UI" panose="020B0502040204020203" pitchFamily="34" charset="0"/>
              </a:rPr>
              <a:t>ar i 2021 hatt endringar i tenestebehovet, der ein har tatt ut ressursar på om lag 9,5 årsverk.</a:t>
            </a:r>
          </a:p>
          <a:p>
            <a:pPr marL="285750" indent="-285750">
              <a:buFont typeface="Wingdings" panose="05000000000000000000" pitchFamily="2" charset="2"/>
              <a:buChar char="ü"/>
            </a:pPr>
            <a:r>
              <a:rPr lang="nn-NO" sz="1800" dirty="0">
                <a:effectLst/>
                <a:latin typeface="Verdana" panose="020B0604030504040204" pitchFamily="34" charset="0"/>
                <a:ea typeface="Times New Roman" panose="02020603050405020304" pitchFamily="18" charset="0"/>
                <a:cs typeface="Segoe UI" panose="020B0502040204020203" pitchFamily="34" charset="0"/>
              </a:rPr>
              <a:t>Nye brukarbehov i 2021, noko som vart presentert i revidert budsjett 2021. Denne auken held fram i 2022.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nn-NO" dirty="0">
                <a:cs typeface="Segoe UI" panose="020B0502040204020203" pitchFamily="34" charset="0"/>
              </a:rPr>
              <a:t>Eit av omstillingsområda er endring i tenestestrukturen for nokre tenester til ressurskrevjande brukarar.</a:t>
            </a:r>
          </a:p>
          <a:p>
            <a:pPr marL="285750" indent="-285750">
              <a:buFont typeface="Wingdings" panose="05000000000000000000" pitchFamily="2" charset="2"/>
              <a:buChar char="ü"/>
            </a:pPr>
            <a:endParaRPr lang="nn-NO" dirty="0">
              <a:cs typeface="Segoe UI" panose="020B0502040204020203" pitchFamily="34" charset="0"/>
            </a:endParaRPr>
          </a:p>
          <a:p>
            <a:r>
              <a:rPr lang="nn-NO" b="1" u="sng" dirty="0">
                <a:cs typeface="Segoe UI" panose="020B0502040204020203" pitchFamily="34" charset="0"/>
              </a:rPr>
              <a:t>Aktive tiltak:</a:t>
            </a:r>
          </a:p>
          <a:p>
            <a:r>
              <a:rPr lang="nn-NO" dirty="0">
                <a:cs typeface="Segoe UI" panose="020B0502040204020203" pitchFamily="34" charset="0"/>
              </a:rPr>
              <a:t>Nye brukarbehov, 0,15 årsverk til drift av Bakken dagtilbod: kr 195 645,-.</a:t>
            </a:r>
          </a:p>
          <a:p>
            <a:r>
              <a:rPr lang="nn-NO" dirty="0">
                <a:cs typeface="Segoe UI" panose="020B0502040204020203" pitchFamily="34" charset="0"/>
              </a:rPr>
              <a:t>Nye brukarbehov, 0,50 årsverk, hjelp i heimen: kr 357 126,-.</a:t>
            </a:r>
          </a:p>
          <a:p>
            <a:r>
              <a:rPr lang="nn-NO" dirty="0">
                <a:cs typeface="Segoe UI" panose="020B0502040204020203" pitchFamily="34" charset="0"/>
              </a:rPr>
              <a:t>Endring i tenestestruktur, ressurskrevjande brukarar frå 2023: kr -619 314,-.</a:t>
            </a:r>
            <a:endParaRPr lang="nn-NO" dirty="0"/>
          </a:p>
        </p:txBody>
      </p:sp>
      <p:sp>
        <p:nvSpPr>
          <p:cNvPr id="4" name="Plassholder for dato 3">
            <a:extLst>
              <a:ext uri="{FF2B5EF4-FFF2-40B4-BE49-F238E27FC236}">
                <a16:creationId xmlns:a16="http://schemas.microsoft.com/office/drawing/2014/main" id="{6C5D4EF6-8C53-4D3A-84E4-1A038BC2344C}"/>
              </a:ext>
            </a:extLst>
          </p:cNvPr>
          <p:cNvSpPr>
            <a:spLocks noGrp="1"/>
          </p:cNvSpPr>
          <p:nvPr>
            <p:ph type="dt" sz="half" idx="10"/>
          </p:nvPr>
        </p:nvSpPr>
        <p:spPr/>
        <p:txBody>
          <a:bodyPr/>
          <a:lstStyle/>
          <a:p>
            <a:fld id="{ACA9F0CC-42A3-DD4B-9661-24D26316FF76}" type="datetime1">
              <a:rPr lang="nb-NO" smtClean="0"/>
              <a:t>27.10.2021</a:t>
            </a:fld>
            <a:endParaRPr lang="nb-NO" dirty="0"/>
          </a:p>
        </p:txBody>
      </p:sp>
      <p:sp>
        <p:nvSpPr>
          <p:cNvPr id="5" name="Plassholder for lysbildenummer 4">
            <a:extLst>
              <a:ext uri="{FF2B5EF4-FFF2-40B4-BE49-F238E27FC236}">
                <a16:creationId xmlns:a16="http://schemas.microsoft.com/office/drawing/2014/main" id="{4A832FE2-1AD5-4317-B34F-C3356CC3D292}"/>
              </a:ext>
            </a:extLst>
          </p:cNvPr>
          <p:cNvSpPr>
            <a:spLocks noGrp="1"/>
          </p:cNvSpPr>
          <p:nvPr>
            <p:ph type="sldNum" sz="quarter" idx="11"/>
          </p:nvPr>
        </p:nvSpPr>
        <p:spPr/>
        <p:txBody>
          <a:bodyPr/>
          <a:lstStyle/>
          <a:p>
            <a:fld id="{F01D463A-FC5E-AF45-99CA-E13DF8085A53}" type="slidenum">
              <a:rPr lang="nb-NO" smtClean="0"/>
              <a:pPr/>
              <a:t>17</a:t>
            </a:fld>
            <a:endParaRPr lang="nb-NO" dirty="0"/>
          </a:p>
        </p:txBody>
      </p:sp>
    </p:spTree>
    <p:extLst>
      <p:ext uri="{BB962C8B-B14F-4D97-AF65-F5344CB8AC3E}">
        <p14:creationId xmlns:p14="http://schemas.microsoft.com/office/powerpoint/2010/main" val="2829236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63CC2E-F27E-472D-8872-0A298C2643A0}"/>
              </a:ext>
            </a:extLst>
          </p:cNvPr>
          <p:cNvSpPr>
            <a:spLocks noGrp="1"/>
          </p:cNvSpPr>
          <p:nvPr>
            <p:ph type="title"/>
          </p:nvPr>
        </p:nvSpPr>
        <p:spPr>
          <a:xfrm>
            <a:off x="914400" y="783754"/>
            <a:ext cx="10439400" cy="860319"/>
          </a:xfrm>
        </p:spPr>
        <p:txBody>
          <a:bodyPr/>
          <a:lstStyle/>
          <a:p>
            <a:r>
              <a:rPr lang="nn-NO" dirty="0"/>
              <a:t>Helsespesialistane</a:t>
            </a:r>
          </a:p>
        </p:txBody>
      </p:sp>
      <p:sp>
        <p:nvSpPr>
          <p:cNvPr id="3" name="Plassholder for innhold 2">
            <a:extLst>
              <a:ext uri="{FF2B5EF4-FFF2-40B4-BE49-F238E27FC236}">
                <a16:creationId xmlns:a16="http://schemas.microsoft.com/office/drawing/2014/main" id="{C3457245-483F-4CB4-AB7D-30CC1BD850E3}"/>
              </a:ext>
            </a:extLst>
          </p:cNvPr>
          <p:cNvSpPr>
            <a:spLocks noGrp="1"/>
          </p:cNvSpPr>
          <p:nvPr>
            <p:ph idx="1"/>
          </p:nvPr>
        </p:nvSpPr>
        <p:spPr>
          <a:xfrm>
            <a:off x="304801" y="1494971"/>
            <a:ext cx="11604170" cy="4944402"/>
          </a:xfrm>
        </p:spPr>
        <p:txBody>
          <a:bodyPr>
            <a:normAutofit fontScale="92500" lnSpcReduction="10000"/>
          </a:bodyPr>
          <a:lstStyle/>
          <a:p>
            <a:pPr fontAlgn="base"/>
            <a:endParaRPr lang="nn-NO" sz="1900" b="1" u="sng" dirty="0"/>
          </a:p>
          <a:p>
            <a:pPr fontAlgn="base"/>
            <a:endParaRPr lang="nn-NO" sz="1900" b="1" u="sng" dirty="0"/>
          </a:p>
          <a:p>
            <a:pPr fontAlgn="base"/>
            <a:endParaRPr lang="nn-NO" sz="1900" b="1" u="sng" dirty="0"/>
          </a:p>
          <a:p>
            <a:pPr fontAlgn="base"/>
            <a:endParaRPr lang="nn-NO" b="1" u="sng" dirty="0"/>
          </a:p>
          <a:p>
            <a:pPr fontAlgn="base"/>
            <a:r>
              <a:rPr lang="nn-NO" sz="1900" b="1" u="sng" dirty="0"/>
              <a:t>Legetenesta</a:t>
            </a:r>
            <a:r>
              <a:rPr lang="en-US" sz="1900" dirty="0"/>
              <a:t>​</a:t>
            </a:r>
          </a:p>
          <a:p>
            <a:pPr fontAlgn="base"/>
            <a:r>
              <a:rPr lang="nn-NO" sz="1900" dirty="0"/>
              <a:t>Det er tilsett to nye fastløna legar hausten 2021, i tilsaman 1.8 årsverk. Dette er innarbeida i KB. </a:t>
            </a:r>
            <a:r>
              <a:rPr lang="en-US" sz="1900" dirty="0"/>
              <a:t>​</a:t>
            </a:r>
          </a:p>
          <a:p>
            <a:pPr fontAlgn="base"/>
            <a:endParaRPr lang="en-US" sz="1900" dirty="0"/>
          </a:p>
          <a:p>
            <a:pPr fontAlgn="base"/>
            <a:r>
              <a:rPr lang="nn-NO" sz="1900" b="1" u="sng" dirty="0"/>
              <a:t>Fysioterapeut</a:t>
            </a:r>
            <a:r>
              <a:rPr lang="en-US" sz="1900" dirty="0"/>
              <a:t>​</a:t>
            </a:r>
          </a:p>
          <a:p>
            <a:pPr fontAlgn="base"/>
            <a:r>
              <a:rPr lang="nn-NO" sz="1900" dirty="0"/>
              <a:t>Tenesta vert vidareført med ei kommunal fastløna stilling, 0,5 årsverk ergoterapeut og 2,2 kommunale driftstilskot fordelt på tre fysioterapeutar. </a:t>
            </a:r>
            <a:r>
              <a:rPr lang="en-US" sz="1900" dirty="0"/>
              <a:t>​</a:t>
            </a:r>
          </a:p>
          <a:p>
            <a:pPr fontAlgn="base"/>
            <a:endParaRPr lang="nn-NO" sz="1900" dirty="0"/>
          </a:p>
          <a:p>
            <a:pPr fontAlgn="base"/>
            <a:r>
              <a:rPr lang="nn-NO" sz="1900" b="1" u="sng" dirty="0"/>
              <a:t>Psykiatritenesta</a:t>
            </a:r>
            <a:r>
              <a:rPr lang="en-US" sz="1900" dirty="0"/>
              <a:t>​</a:t>
            </a:r>
          </a:p>
          <a:p>
            <a:pPr fontAlgn="base"/>
            <a:r>
              <a:rPr lang="nn-NO" sz="1900" dirty="0"/>
              <a:t>Tenesta vert vidareført med 1,8 stillingar med psykiatrisk sjukepleiar.  ​Tenesta erfarer ein aukande etterspurnad i tenesta. Tenesta har fått statlege prosjektmidlar slik at ein har moglegheit å styrke tenesta med 20 % stilling. </a:t>
            </a:r>
          </a:p>
        </p:txBody>
      </p:sp>
      <p:sp>
        <p:nvSpPr>
          <p:cNvPr id="4" name="Plassholder for dato 3">
            <a:extLst>
              <a:ext uri="{FF2B5EF4-FFF2-40B4-BE49-F238E27FC236}">
                <a16:creationId xmlns:a16="http://schemas.microsoft.com/office/drawing/2014/main" id="{936BA726-E7DC-485E-9385-8EA9B4E5413C}"/>
              </a:ext>
            </a:extLst>
          </p:cNvPr>
          <p:cNvSpPr>
            <a:spLocks noGrp="1"/>
          </p:cNvSpPr>
          <p:nvPr>
            <p:ph type="dt" sz="half" idx="10"/>
          </p:nvPr>
        </p:nvSpPr>
        <p:spPr/>
        <p:txBody>
          <a:bodyPr/>
          <a:lstStyle/>
          <a:p>
            <a:fld id="{ACA9F0CC-42A3-DD4B-9661-24D26316FF76}" type="datetime1">
              <a:rPr lang="nb-NO" smtClean="0"/>
              <a:t>27.10.2021</a:t>
            </a:fld>
            <a:endParaRPr lang="nb-NO" dirty="0"/>
          </a:p>
        </p:txBody>
      </p:sp>
      <p:sp>
        <p:nvSpPr>
          <p:cNvPr id="5" name="Plassholder for lysbildenummer 4">
            <a:extLst>
              <a:ext uri="{FF2B5EF4-FFF2-40B4-BE49-F238E27FC236}">
                <a16:creationId xmlns:a16="http://schemas.microsoft.com/office/drawing/2014/main" id="{43AA5C8F-AF34-40DE-AC83-BF53A0F061BB}"/>
              </a:ext>
            </a:extLst>
          </p:cNvPr>
          <p:cNvSpPr>
            <a:spLocks noGrp="1"/>
          </p:cNvSpPr>
          <p:nvPr>
            <p:ph type="sldNum" sz="quarter" idx="11"/>
          </p:nvPr>
        </p:nvSpPr>
        <p:spPr/>
        <p:txBody>
          <a:bodyPr/>
          <a:lstStyle/>
          <a:p>
            <a:fld id="{F01D463A-FC5E-AF45-99CA-E13DF8085A53}" type="slidenum">
              <a:rPr lang="nb-NO" smtClean="0"/>
              <a:pPr/>
              <a:t>18</a:t>
            </a:fld>
            <a:endParaRPr lang="nb-NO" dirty="0"/>
          </a:p>
        </p:txBody>
      </p:sp>
      <p:graphicFrame>
        <p:nvGraphicFramePr>
          <p:cNvPr id="7" name="Tabell 6">
            <a:extLst>
              <a:ext uri="{FF2B5EF4-FFF2-40B4-BE49-F238E27FC236}">
                <a16:creationId xmlns:a16="http://schemas.microsoft.com/office/drawing/2014/main" id="{4201E1AC-68C7-4BCB-B7D6-B6C68E0FE648}"/>
              </a:ext>
            </a:extLst>
          </p:cNvPr>
          <p:cNvGraphicFramePr>
            <a:graphicFrameLocks noGrp="1"/>
          </p:cNvGraphicFramePr>
          <p:nvPr>
            <p:extLst>
              <p:ext uri="{D42A27DB-BD31-4B8C-83A1-F6EECF244321}">
                <p14:modId xmlns:p14="http://schemas.microsoft.com/office/powerpoint/2010/main" val="3272762719"/>
              </p:ext>
            </p:extLst>
          </p:nvPr>
        </p:nvGraphicFramePr>
        <p:xfrm>
          <a:off x="489857" y="1494972"/>
          <a:ext cx="11048999" cy="1052286"/>
        </p:xfrm>
        <a:graphic>
          <a:graphicData uri="http://schemas.openxmlformats.org/drawingml/2006/table">
            <a:tbl>
              <a:tblPr firstRow="1" firstCol="1" bandRow="1">
                <a:tableStyleId>{5C22544A-7EE6-4342-B048-85BDC9FD1C3A}</a:tableStyleId>
              </a:tblPr>
              <a:tblGrid>
                <a:gridCol w="6497123">
                  <a:extLst>
                    <a:ext uri="{9D8B030D-6E8A-4147-A177-3AD203B41FA5}">
                      <a16:colId xmlns:a16="http://schemas.microsoft.com/office/drawing/2014/main" val="2909451186"/>
                    </a:ext>
                  </a:extLst>
                </a:gridCol>
                <a:gridCol w="1517292">
                  <a:extLst>
                    <a:ext uri="{9D8B030D-6E8A-4147-A177-3AD203B41FA5}">
                      <a16:colId xmlns:a16="http://schemas.microsoft.com/office/drawing/2014/main" val="2331143288"/>
                    </a:ext>
                  </a:extLst>
                </a:gridCol>
                <a:gridCol w="1517292">
                  <a:extLst>
                    <a:ext uri="{9D8B030D-6E8A-4147-A177-3AD203B41FA5}">
                      <a16:colId xmlns:a16="http://schemas.microsoft.com/office/drawing/2014/main" val="3959699782"/>
                    </a:ext>
                  </a:extLst>
                </a:gridCol>
                <a:gridCol w="1517292">
                  <a:extLst>
                    <a:ext uri="{9D8B030D-6E8A-4147-A177-3AD203B41FA5}">
                      <a16:colId xmlns:a16="http://schemas.microsoft.com/office/drawing/2014/main" val="2450214877"/>
                    </a:ext>
                  </a:extLst>
                </a:gridCol>
              </a:tblGrid>
              <a:tr h="350762">
                <a:tc>
                  <a:txBody>
                    <a:bodyPr/>
                    <a:lstStyle/>
                    <a:p>
                      <a:pPr fontAlgn="base">
                        <a:lnSpc>
                          <a:spcPct val="107000"/>
                        </a:lnSpc>
                        <a:spcAft>
                          <a:spcPts val="800"/>
                        </a:spcAft>
                      </a:pPr>
                      <a:r>
                        <a:rPr lang="nn-NO" sz="1800" dirty="0">
                          <a:effectLst/>
                        </a:rPr>
                        <a:t>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dirty="0">
                          <a:effectLst/>
                        </a:rPr>
                        <a:t>Rekneskap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a:effectLst/>
                        </a:rPr>
                        <a:t>Budsjett </a:t>
                      </a:r>
                      <a:endParaRPr lang="nn-NO"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a:effectLst/>
                        </a:rPr>
                        <a:t>Budsjett </a:t>
                      </a:r>
                      <a:endParaRPr lang="nn-NO"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760407546"/>
                  </a:ext>
                </a:extLst>
              </a:tr>
              <a:tr h="350762">
                <a:tc>
                  <a:txBody>
                    <a:bodyPr/>
                    <a:lstStyle/>
                    <a:p>
                      <a:pPr fontAlgn="base">
                        <a:lnSpc>
                          <a:spcPct val="107000"/>
                        </a:lnSpc>
                        <a:spcAft>
                          <a:spcPts val="800"/>
                        </a:spcAft>
                      </a:pPr>
                      <a:r>
                        <a:rPr lang="nn-NO" sz="1800">
                          <a:effectLst/>
                        </a:rPr>
                        <a:t>  </a:t>
                      </a:r>
                      <a:endParaRPr lang="nn-NO"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dirty="0">
                          <a:effectLst/>
                        </a:rPr>
                        <a:t>2020 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dirty="0">
                          <a:effectLst/>
                        </a:rPr>
                        <a:t>2021 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dirty="0">
                          <a:effectLst/>
                        </a:rPr>
                        <a:t>2022 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178843404"/>
                  </a:ext>
                </a:extLst>
              </a:tr>
              <a:tr h="350762">
                <a:tc>
                  <a:txBody>
                    <a:bodyPr/>
                    <a:lstStyle/>
                    <a:p>
                      <a:pPr fontAlgn="base">
                        <a:lnSpc>
                          <a:spcPct val="107000"/>
                        </a:lnSpc>
                        <a:spcAft>
                          <a:spcPts val="800"/>
                        </a:spcAft>
                      </a:pPr>
                      <a:r>
                        <a:rPr lang="nn-NO" sz="1800" dirty="0">
                          <a:effectLst/>
                        </a:rPr>
                        <a:t>Helsespesialistar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1800">
                          <a:effectLst/>
                        </a:rPr>
                        <a:t>6 115  </a:t>
                      </a:r>
                      <a:endParaRPr lang="nn-NO"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1800">
                          <a:effectLst/>
                        </a:rPr>
                        <a:t>8 107  </a:t>
                      </a:r>
                      <a:endParaRPr lang="nn-NO"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1800" dirty="0">
                          <a:effectLst/>
                        </a:rPr>
                        <a:t>7 875  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4080823449"/>
                  </a:ext>
                </a:extLst>
              </a:tr>
            </a:tbl>
          </a:graphicData>
        </a:graphic>
      </p:graphicFrame>
      <p:sp>
        <p:nvSpPr>
          <p:cNvPr id="8" name="Rectangle 1">
            <a:extLst>
              <a:ext uri="{FF2B5EF4-FFF2-40B4-BE49-F238E27FC236}">
                <a16:creationId xmlns:a16="http://schemas.microsoft.com/office/drawing/2014/main" id="{B7B3895D-C413-49C2-813F-466A929277E2}"/>
              </a:ext>
            </a:extLst>
          </p:cNvPr>
          <p:cNvSpPr>
            <a:spLocks noChangeArrowheads="1"/>
          </p:cNvSpPr>
          <p:nvPr/>
        </p:nvSpPr>
        <p:spPr bwMode="auto">
          <a:xfrm>
            <a:off x="3429000" y="41989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n-NO" altLang="nb-NO" sz="10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Segoe UI" panose="020B0502040204020203" pitchFamily="34" charset="0"/>
              </a:rPr>
              <a:t> </a:t>
            </a:r>
            <a:endParaRPr kumimoji="0" lang="nn-NO" altLang="nb-N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770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0F80A2-D54C-45E2-9CDA-6195B6F01EE5}"/>
              </a:ext>
            </a:extLst>
          </p:cNvPr>
          <p:cNvSpPr>
            <a:spLocks noGrp="1"/>
          </p:cNvSpPr>
          <p:nvPr>
            <p:ph type="title"/>
          </p:nvPr>
        </p:nvSpPr>
        <p:spPr>
          <a:xfrm>
            <a:off x="914400" y="719668"/>
            <a:ext cx="10439400" cy="636521"/>
          </a:xfrm>
        </p:spPr>
        <p:txBody>
          <a:bodyPr/>
          <a:lstStyle/>
          <a:p>
            <a:r>
              <a:rPr lang="nn-NO" dirty="0"/>
              <a:t>NAV- tiltak</a:t>
            </a:r>
          </a:p>
        </p:txBody>
      </p:sp>
      <p:sp>
        <p:nvSpPr>
          <p:cNvPr id="3" name="Plassholder for innhold 2">
            <a:extLst>
              <a:ext uri="{FF2B5EF4-FFF2-40B4-BE49-F238E27FC236}">
                <a16:creationId xmlns:a16="http://schemas.microsoft.com/office/drawing/2014/main" id="{5238F804-91E8-457F-A669-CAC3CAEA0303}"/>
              </a:ext>
            </a:extLst>
          </p:cNvPr>
          <p:cNvSpPr>
            <a:spLocks noGrp="1"/>
          </p:cNvSpPr>
          <p:nvPr>
            <p:ph idx="1"/>
          </p:nvPr>
        </p:nvSpPr>
        <p:spPr>
          <a:xfrm>
            <a:off x="231228" y="1356189"/>
            <a:ext cx="11719034" cy="5083184"/>
          </a:xfrm>
        </p:spPr>
        <p:txBody>
          <a:bodyPr>
            <a:normAutofit fontScale="92500"/>
          </a:bodyPr>
          <a:lstStyle/>
          <a:p>
            <a:endParaRPr lang="nn-NO" b="1" u="sng" dirty="0"/>
          </a:p>
          <a:p>
            <a:endParaRPr lang="nn-NO" b="1" u="sng" dirty="0"/>
          </a:p>
          <a:p>
            <a:endParaRPr lang="nn-NO" b="1" u="sng" dirty="0"/>
          </a:p>
          <a:p>
            <a:endParaRPr lang="nn-NO" b="1" u="sng" dirty="0"/>
          </a:p>
          <a:p>
            <a:r>
              <a:rPr lang="nn-NO" b="1" u="sng" dirty="0"/>
              <a:t>Sosial rådgjeving:</a:t>
            </a:r>
          </a:p>
          <a:p>
            <a:pPr marL="285750" indent="-285750">
              <a:buFont typeface="Wingdings" panose="05000000000000000000" pitchFamily="2" charset="2"/>
              <a:buChar char="ü"/>
            </a:pPr>
            <a:r>
              <a:rPr lang="nn-NO" dirty="0"/>
              <a:t>Digitalisering; Digitalt verktøy, </a:t>
            </a:r>
            <a:r>
              <a:rPr lang="nn-NO" i="1" dirty="0"/>
              <a:t>«</a:t>
            </a:r>
            <a:r>
              <a:rPr lang="nn-NO" i="1" dirty="0" err="1"/>
              <a:t>Digisos</a:t>
            </a:r>
            <a:r>
              <a:rPr lang="nn-NO" i="1" dirty="0"/>
              <a:t>» </a:t>
            </a:r>
            <a:r>
              <a:rPr lang="nn-NO" dirty="0"/>
              <a:t>tek imot søknad om sosialhjelp elektronisk. </a:t>
            </a:r>
          </a:p>
          <a:p>
            <a:pPr marL="285750" indent="-285750">
              <a:buFont typeface="Wingdings" panose="05000000000000000000" pitchFamily="2" charset="2"/>
              <a:buChar char="ü"/>
            </a:pPr>
            <a:r>
              <a:rPr lang="nn-NO" dirty="0"/>
              <a:t>Fokus på individretta tiltak og ressursinnsats, med meir individuell oppfølging både mot økonomisk rettleiing og aktivitetsplikt.</a:t>
            </a:r>
          </a:p>
          <a:p>
            <a:endParaRPr lang="nn-NO" b="1" u="sng" dirty="0"/>
          </a:p>
          <a:p>
            <a:r>
              <a:rPr lang="nn-NO" b="1" u="sng" dirty="0"/>
              <a:t>Prosjektstillingar som følgjer opp ungdom tett:</a:t>
            </a:r>
          </a:p>
          <a:p>
            <a:pPr marL="342900" indent="-342900">
              <a:buFont typeface="+mj-lt"/>
              <a:buAutoNum type="arabicPeriod"/>
            </a:pPr>
            <a:r>
              <a:rPr lang="nn-NO"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NAV i vidaregåande skule gjekk ut våren 2021. Ny prosjektstilling/ungdomskoordinator.</a:t>
            </a:r>
            <a:r>
              <a:rPr lang="nn-NO" dirty="0"/>
              <a:t> </a:t>
            </a:r>
          </a:p>
          <a:p>
            <a:pPr marL="342900" indent="-342900">
              <a:buFont typeface="+mj-lt"/>
              <a:buAutoNum type="arabicPeriod"/>
            </a:pPr>
            <a:r>
              <a:rPr lang="nn-NO" dirty="0"/>
              <a:t>Samansette tenester/rus; arbeider tett opp mot rusavhengige og ungdom mot aktivitet «Laget».  </a:t>
            </a:r>
          </a:p>
          <a:p>
            <a:r>
              <a:rPr lang="nn-NO" b="1" u="sng" dirty="0"/>
              <a:t>Aktive tiltak:</a:t>
            </a:r>
          </a:p>
          <a:p>
            <a:r>
              <a:rPr lang="nn-NO" dirty="0"/>
              <a:t>Eitt nytt årsverk for å sikre vidareføring av tiltaket «Laget»/Nav i vidaregåande frå 2024: kr 588 670,-</a:t>
            </a:r>
          </a:p>
        </p:txBody>
      </p:sp>
      <p:sp>
        <p:nvSpPr>
          <p:cNvPr id="4" name="Plassholder for dato 3">
            <a:extLst>
              <a:ext uri="{FF2B5EF4-FFF2-40B4-BE49-F238E27FC236}">
                <a16:creationId xmlns:a16="http://schemas.microsoft.com/office/drawing/2014/main" id="{A153861D-BD68-4E71-AE28-489BA9220D31}"/>
              </a:ext>
            </a:extLst>
          </p:cNvPr>
          <p:cNvSpPr>
            <a:spLocks noGrp="1"/>
          </p:cNvSpPr>
          <p:nvPr>
            <p:ph type="dt" sz="half" idx="10"/>
          </p:nvPr>
        </p:nvSpPr>
        <p:spPr/>
        <p:txBody>
          <a:bodyPr/>
          <a:lstStyle/>
          <a:p>
            <a:fld id="{ACA9F0CC-42A3-DD4B-9661-24D26316FF76}" type="datetime1">
              <a:rPr lang="nb-NO" smtClean="0"/>
              <a:t>27.10.2021</a:t>
            </a:fld>
            <a:endParaRPr lang="nb-NO" dirty="0"/>
          </a:p>
        </p:txBody>
      </p:sp>
      <p:sp>
        <p:nvSpPr>
          <p:cNvPr id="5" name="Plassholder for lysbildenummer 4">
            <a:extLst>
              <a:ext uri="{FF2B5EF4-FFF2-40B4-BE49-F238E27FC236}">
                <a16:creationId xmlns:a16="http://schemas.microsoft.com/office/drawing/2014/main" id="{78CF6C7A-B041-4896-AC19-8C3AC7DDF5C9}"/>
              </a:ext>
            </a:extLst>
          </p:cNvPr>
          <p:cNvSpPr>
            <a:spLocks noGrp="1"/>
          </p:cNvSpPr>
          <p:nvPr>
            <p:ph type="sldNum" sz="quarter" idx="11"/>
          </p:nvPr>
        </p:nvSpPr>
        <p:spPr/>
        <p:txBody>
          <a:bodyPr/>
          <a:lstStyle/>
          <a:p>
            <a:fld id="{F01D463A-FC5E-AF45-99CA-E13DF8085A53}" type="slidenum">
              <a:rPr lang="nb-NO" smtClean="0"/>
              <a:pPr/>
              <a:t>19</a:t>
            </a:fld>
            <a:endParaRPr lang="nb-NO" dirty="0"/>
          </a:p>
        </p:txBody>
      </p:sp>
      <p:graphicFrame>
        <p:nvGraphicFramePr>
          <p:cNvPr id="8" name="Tabell 7">
            <a:extLst>
              <a:ext uri="{FF2B5EF4-FFF2-40B4-BE49-F238E27FC236}">
                <a16:creationId xmlns:a16="http://schemas.microsoft.com/office/drawing/2014/main" id="{4CD09D20-2A4D-43B7-A5A9-38341EBC793F}"/>
              </a:ext>
            </a:extLst>
          </p:cNvPr>
          <p:cNvGraphicFramePr>
            <a:graphicFrameLocks noGrp="1"/>
          </p:cNvGraphicFramePr>
          <p:nvPr>
            <p:extLst>
              <p:ext uri="{D42A27DB-BD31-4B8C-83A1-F6EECF244321}">
                <p14:modId xmlns:p14="http://schemas.microsoft.com/office/powerpoint/2010/main" val="216137791"/>
              </p:ext>
            </p:extLst>
          </p:nvPr>
        </p:nvGraphicFramePr>
        <p:xfrm>
          <a:off x="317938" y="1356190"/>
          <a:ext cx="11035862" cy="1103982"/>
        </p:xfrm>
        <a:graphic>
          <a:graphicData uri="http://schemas.openxmlformats.org/drawingml/2006/table">
            <a:tbl>
              <a:tblPr firstRow="1" firstCol="1" bandRow="1">
                <a:tableStyleId>{5C22544A-7EE6-4342-B048-85BDC9FD1C3A}</a:tableStyleId>
              </a:tblPr>
              <a:tblGrid>
                <a:gridCol w="6489398">
                  <a:extLst>
                    <a:ext uri="{9D8B030D-6E8A-4147-A177-3AD203B41FA5}">
                      <a16:colId xmlns:a16="http://schemas.microsoft.com/office/drawing/2014/main" val="4114253429"/>
                    </a:ext>
                  </a:extLst>
                </a:gridCol>
                <a:gridCol w="1515488">
                  <a:extLst>
                    <a:ext uri="{9D8B030D-6E8A-4147-A177-3AD203B41FA5}">
                      <a16:colId xmlns:a16="http://schemas.microsoft.com/office/drawing/2014/main" val="2284615228"/>
                    </a:ext>
                  </a:extLst>
                </a:gridCol>
                <a:gridCol w="1515488">
                  <a:extLst>
                    <a:ext uri="{9D8B030D-6E8A-4147-A177-3AD203B41FA5}">
                      <a16:colId xmlns:a16="http://schemas.microsoft.com/office/drawing/2014/main" val="1211398904"/>
                    </a:ext>
                  </a:extLst>
                </a:gridCol>
                <a:gridCol w="1515488">
                  <a:extLst>
                    <a:ext uri="{9D8B030D-6E8A-4147-A177-3AD203B41FA5}">
                      <a16:colId xmlns:a16="http://schemas.microsoft.com/office/drawing/2014/main" val="1786177415"/>
                    </a:ext>
                  </a:extLst>
                </a:gridCol>
              </a:tblGrid>
              <a:tr h="367994">
                <a:tc>
                  <a:txBody>
                    <a:bodyPr/>
                    <a:lstStyle/>
                    <a:p>
                      <a:pPr fontAlgn="base">
                        <a:lnSpc>
                          <a:spcPct val="107000"/>
                        </a:lnSpc>
                        <a:spcAft>
                          <a:spcPts val="800"/>
                        </a:spcAft>
                      </a:pPr>
                      <a:r>
                        <a:rPr lang="nn-NO" sz="1800" dirty="0">
                          <a:effectLst/>
                        </a:rPr>
                        <a:t>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a:effectLst/>
                        </a:rPr>
                        <a:t>Rekneskap </a:t>
                      </a:r>
                      <a:endParaRPr lang="nn-NO"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a:effectLst/>
                        </a:rPr>
                        <a:t>Budsjett </a:t>
                      </a:r>
                      <a:endParaRPr lang="nn-NO"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a:effectLst/>
                        </a:rPr>
                        <a:t>Budsjett </a:t>
                      </a:r>
                      <a:endParaRPr lang="nn-NO"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960011196"/>
                  </a:ext>
                </a:extLst>
              </a:tr>
              <a:tr h="367994">
                <a:tc>
                  <a:txBody>
                    <a:bodyPr/>
                    <a:lstStyle/>
                    <a:p>
                      <a:pPr fontAlgn="base">
                        <a:lnSpc>
                          <a:spcPct val="107000"/>
                        </a:lnSpc>
                        <a:spcAft>
                          <a:spcPts val="800"/>
                        </a:spcAft>
                      </a:pPr>
                      <a:r>
                        <a:rPr lang="nn-NO" sz="1800" dirty="0">
                          <a:effectLst/>
                        </a:rPr>
                        <a:t>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dirty="0">
                          <a:effectLst/>
                        </a:rPr>
                        <a:t>2020 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dirty="0">
                          <a:effectLst/>
                        </a:rPr>
                        <a:t>2021 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dirty="0">
                          <a:effectLst/>
                        </a:rPr>
                        <a:t>2022 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23949690"/>
                  </a:ext>
                </a:extLst>
              </a:tr>
              <a:tr h="367994">
                <a:tc>
                  <a:txBody>
                    <a:bodyPr/>
                    <a:lstStyle/>
                    <a:p>
                      <a:pPr fontAlgn="base">
                        <a:lnSpc>
                          <a:spcPct val="107000"/>
                        </a:lnSpc>
                        <a:spcAft>
                          <a:spcPts val="800"/>
                        </a:spcAft>
                      </a:pPr>
                      <a:r>
                        <a:rPr lang="nn-NO" sz="1800">
                          <a:effectLst/>
                        </a:rPr>
                        <a:t>NAV </a:t>
                      </a:r>
                      <a:endParaRPr lang="nn-NO"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1800" dirty="0">
                          <a:effectLst/>
                        </a:rPr>
                        <a:t>5 549  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1800" dirty="0">
                          <a:effectLst/>
                        </a:rPr>
                        <a:t>6 639  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1800" dirty="0">
                          <a:effectLst/>
                        </a:rPr>
                        <a:t>7 021  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418249129"/>
                  </a:ext>
                </a:extLst>
              </a:tr>
            </a:tbl>
          </a:graphicData>
        </a:graphic>
      </p:graphicFrame>
    </p:spTree>
    <p:extLst>
      <p:ext uri="{BB962C8B-B14F-4D97-AF65-F5344CB8AC3E}">
        <p14:creationId xmlns:p14="http://schemas.microsoft.com/office/powerpoint/2010/main" val="997109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FB09C9-7864-4012-A11A-6320270A9807}"/>
              </a:ext>
            </a:extLst>
          </p:cNvPr>
          <p:cNvSpPr>
            <a:spLocks noGrp="1"/>
          </p:cNvSpPr>
          <p:nvPr>
            <p:ph type="title"/>
          </p:nvPr>
        </p:nvSpPr>
        <p:spPr/>
        <p:txBody>
          <a:bodyPr/>
          <a:lstStyle/>
          <a:p>
            <a:r>
              <a:rPr lang="nn-NO" dirty="0"/>
              <a:t>Budsjett utvikling 2020 -2022</a:t>
            </a:r>
          </a:p>
        </p:txBody>
      </p:sp>
      <p:graphicFrame>
        <p:nvGraphicFramePr>
          <p:cNvPr id="6" name="Plassholder for innhold 5">
            <a:extLst>
              <a:ext uri="{FF2B5EF4-FFF2-40B4-BE49-F238E27FC236}">
                <a16:creationId xmlns:a16="http://schemas.microsoft.com/office/drawing/2014/main" id="{2673AD9F-C6EC-4D5D-B9A2-8C18C1711EAC}"/>
              </a:ext>
            </a:extLst>
          </p:cNvPr>
          <p:cNvGraphicFramePr>
            <a:graphicFrameLocks noGrp="1"/>
          </p:cNvGraphicFramePr>
          <p:nvPr>
            <p:ph idx="1"/>
            <p:extLst>
              <p:ext uri="{D42A27DB-BD31-4B8C-83A1-F6EECF244321}">
                <p14:modId xmlns:p14="http://schemas.microsoft.com/office/powerpoint/2010/main" val="756975728"/>
              </p:ext>
            </p:extLst>
          </p:nvPr>
        </p:nvGraphicFramePr>
        <p:xfrm>
          <a:off x="979714" y="2311464"/>
          <a:ext cx="9849968" cy="3346137"/>
        </p:xfrm>
        <a:graphic>
          <a:graphicData uri="http://schemas.openxmlformats.org/drawingml/2006/table">
            <a:tbl>
              <a:tblPr firstRow="1" firstCol="1" bandRow="1">
                <a:tableStyleId>{5C22544A-7EE6-4342-B048-85BDC9FD1C3A}</a:tableStyleId>
              </a:tblPr>
              <a:tblGrid>
                <a:gridCol w="3850904">
                  <a:extLst>
                    <a:ext uri="{9D8B030D-6E8A-4147-A177-3AD203B41FA5}">
                      <a16:colId xmlns:a16="http://schemas.microsoft.com/office/drawing/2014/main" val="955349076"/>
                    </a:ext>
                  </a:extLst>
                </a:gridCol>
                <a:gridCol w="2364509">
                  <a:extLst>
                    <a:ext uri="{9D8B030D-6E8A-4147-A177-3AD203B41FA5}">
                      <a16:colId xmlns:a16="http://schemas.microsoft.com/office/drawing/2014/main" val="1847764811"/>
                    </a:ext>
                  </a:extLst>
                </a:gridCol>
                <a:gridCol w="1745673">
                  <a:extLst>
                    <a:ext uri="{9D8B030D-6E8A-4147-A177-3AD203B41FA5}">
                      <a16:colId xmlns:a16="http://schemas.microsoft.com/office/drawing/2014/main" val="1185725571"/>
                    </a:ext>
                  </a:extLst>
                </a:gridCol>
                <a:gridCol w="1888882">
                  <a:extLst>
                    <a:ext uri="{9D8B030D-6E8A-4147-A177-3AD203B41FA5}">
                      <a16:colId xmlns:a16="http://schemas.microsoft.com/office/drawing/2014/main" val="59378302"/>
                    </a:ext>
                  </a:extLst>
                </a:gridCol>
              </a:tblGrid>
              <a:tr h="332045">
                <a:tc>
                  <a:txBody>
                    <a:bodyPr/>
                    <a:lstStyle/>
                    <a:p>
                      <a:pPr fontAlgn="base">
                        <a:lnSpc>
                          <a:spcPct val="107000"/>
                        </a:lnSpc>
                        <a:spcAft>
                          <a:spcPts val="800"/>
                        </a:spcAft>
                      </a:pPr>
                      <a:r>
                        <a:rPr lang="nn-NO" sz="2400" dirty="0">
                          <a:effectLst/>
                        </a:rPr>
                        <a:t>  </a:t>
                      </a: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2400" dirty="0">
                          <a:effectLst/>
                        </a:rPr>
                        <a:t>Rekneskap </a:t>
                      </a: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2400" dirty="0">
                          <a:effectLst/>
                        </a:rPr>
                        <a:t>Budsjett </a:t>
                      </a: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2400" dirty="0">
                          <a:effectLst/>
                        </a:rPr>
                        <a:t>Budsjett </a:t>
                      </a: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740940116"/>
                  </a:ext>
                </a:extLst>
              </a:tr>
              <a:tr h="332045">
                <a:tc>
                  <a:txBody>
                    <a:bodyPr/>
                    <a:lstStyle/>
                    <a:p>
                      <a:pPr fontAlgn="base">
                        <a:lnSpc>
                          <a:spcPct val="107000"/>
                        </a:lnSpc>
                        <a:spcAft>
                          <a:spcPts val="800"/>
                        </a:spcAft>
                      </a:pPr>
                      <a:r>
                        <a:rPr lang="nn-NO" sz="2400" dirty="0">
                          <a:effectLst/>
                        </a:rPr>
                        <a:t>  </a:t>
                      </a: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2400">
                          <a:effectLst/>
                        </a:rPr>
                        <a:t>2020 </a:t>
                      </a:r>
                      <a:endParaRPr lang="nn-NO"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2400">
                          <a:effectLst/>
                        </a:rPr>
                        <a:t>2021 </a:t>
                      </a:r>
                      <a:endParaRPr lang="nn-NO"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2400" dirty="0">
                          <a:effectLst/>
                        </a:rPr>
                        <a:t>2022 </a:t>
                      </a: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576808805"/>
                  </a:ext>
                </a:extLst>
              </a:tr>
              <a:tr h="332045">
                <a:tc>
                  <a:txBody>
                    <a:bodyPr/>
                    <a:lstStyle/>
                    <a:p>
                      <a:pPr fontAlgn="base">
                        <a:lnSpc>
                          <a:spcPct val="107000"/>
                        </a:lnSpc>
                        <a:spcAft>
                          <a:spcPts val="800"/>
                        </a:spcAft>
                      </a:pPr>
                      <a:r>
                        <a:rPr lang="nn-NO" sz="2400" dirty="0">
                          <a:effectLst/>
                        </a:rPr>
                        <a:t>Helse og sosial </a:t>
                      </a: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400" dirty="0">
                          <a:effectLst/>
                        </a:rPr>
                        <a:t>13 895  </a:t>
                      </a: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400">
                          <a:effectLst/>
                        </a:rPr>
                        <a:t>16 576  </a:t>
                      </a:r>
                      <a:endParaRPr lang="nn-NO"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400" dirty="0">
                          <a:effectLst/>
                        </a:rPr>
                        <a:t>14 695  </a:t>
                      </a: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400303514"/>
                  </a:ext>
                </a:extLst>
              </a:tr>
              <a:tr h="332045">
                <a:tc>
                  <a:txBody>
                    <a:bodyPr/>
                    <a:lstStyle/>
                    <a:p>
                      <a:pPr fontAlgn="base">
                        <a:lnSpc>
                          <a:spcPct val="107000"/>
                        </a:lnSpc>
                        <a:spcAft>
                          <a:spcPts val="800"/>
                        </a:spcAft>
                      </a:pPr>
                      <a:r>
                        <a:rPr lang="nn-NO" sz="2400">
                          <a:effectLst/>
                        </a:rPr>
                        <a:t>Institusjon </a:t>
                      </a:r>
                      <a:endParaRPr lang="nn-NO"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400" dirty="0">
                          <a:effectLst/>
                        </a:rPr>
                        <a:t>25 739  </a:t>
                      </a: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400" dirty="0">
                          <a:effectLst/>
                        </a:rPr>
                        <a:t>25 943  </a:t>
                      </a: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400" dirty="0">
                          <a:effectLst/>
                        </a:rPr>
                        <a:t>25 348  </a:t>
                      </a: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254396849"/>
                  </a:ext>
                </a:extLst>
              </a:tr>
              <a:tr h="332045">
                <a:tc>
                  <a:txBody>
                    <a:bodyPr/>
                    <a:lstStyle/>
                    <a:p>
                      <a:pPr fontAlgn="base">
                        <a:lnSpc>
                          <a:spcPct val="107000"/>
                        </a:lnSpc>
                        <a:spcAft>
                          <a:spcPts val="800"/>
                        </a:spcAft>
                      </a:pPr>
                      <a:r>
                        <a:rPr lang="nn-NO" sz="2400" dirty="0">
                          <a:effectLst/>
                        </a:rPr>
                        <a:t>Heimebaserte tenester </a:t>
                      </a: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400">
                          <a:effectLst/>
                        </a:rPr>
                        <a:t>20 628  </a:t>
                      </a:r>
                      <a:endParaRPr lang="nn-NO"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400">
                          <a:effectLst/>
                        </a:rPr>
                        <a:t>21 203  </a:t>
                      </a:r>
                      <a:endParaRPr lang="nn-NO"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400" dirty="0">
                          <a:effectLst/>
                        </a:rPr>
                        <a:t>21 856  </a:t>
                      </a: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317302386"/>
                  </a:ext>
                </a:extLst>
              </a:tr>
              <a:tr h="332045">
                <a:tc>
                  <a:txBody>
                    <a:bodyPr/>
                    <a:lstStyle/>
                    <a:p>
                      <a:pPr fontAlgn="base">
                        <a:lnSpc>
                          <a:spcPct val="107000"/>
                        </a:lnSpc>
                        <a:spcAft>
                          <a:spcPts val="800"/>
                        </a:spcAft>
                      </a:pPr>
                      <a:r>
                        <a:rPr lang="nn-NO" sz="2400">
                          <a:effectLst/>
                        </a:rPr>
                        <a:t>Habilitering </a:t>
                      </a:r>
                      <a:endParaRPr lang="nn-NO"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400">
                          <a:effectLst/>
                        </a:rPr>
                        <a:t>29 168  </a:t>
                      </a:r>
                      <a:endParaRPr lang="nn-NO"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400">
                          <a:effectLst/>
                        </a:rPr>
                        <a:t>25 725  </a:t>
                      </a:r>
                      <a:endParaRPr lang="nn-NO"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400" dirty="0">
                          <a:effectLst/>
                        </a:rPr>
                        <a:t>27 507  </a:t>
                      </a: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072734029"/>
                  </a:ext>
                </a:extLst>
              </a:tr>
              <a:tr h="332045">
                <a:tc>
                  <a:txBody>
                    <a:bodyPr/>
                    <a:lstStyle/>
                    <a:p>
                      <a:pPr fontAlgn="base">
                        <a:lnSpc>
                          <a:spcPct val="107000"/>
                        </a:lnSpc>
                        <a:spcAft>
                          <a:spcPts val="800"/>
                        </a:spcAft>
                      </a:pPr>
                      <a:r>
                        <a:rPr lang="nn-NO" sz="2400">
                          <a:effectLst/>
                        </a:rPr>
                        <a:t>Helsespesialistar </a:t>
                      </a:r>
                      <a:endParaRPr lang="nn-NO"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400">
                          <a:effectLst/>
                        </a:rPr>
                        <a:t>6 115  </a:t>
                      </a:r>
                      <a:endParaRPr lang="nn-NO"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400">
                          <a:effectLst/>
                        </a:rPr>
                        <a:t>8 107  </a:t>
                      </a:r>
                      <a:endParaRPr lang="nn-NO"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400" dirty="0">
                          <a:effectLst/>
                        </a:rPr>
                        <a:t>7 875  </a:t>
                      </a: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79736355"/>
                  </a:ext>
                </a:extLst>
              </a:tr>
              <a:tr h="332045">
                <a:tc>
                  <a:txBody>
                    <a:bodyPr/>
                    <a:lstStyle/>
                    <a:p>
                      <a:pPr fontAlgn="base">
                        <a:lnSpc>
                          <a:spcPct val="107000"/>
                        </a:lnSpc>
                        <a:spcAft>
                          <a:spcPts val="800"/>
                        </a:spcAft>
                      </a:pPr>
                      <a:r>
                        <a:rPr lang="nn-NO" sz="2400">
                          <a:effectLst/>
                        </a:rPr>
                        <a:t>NAV </a:t>
                      </a:r>
                      <a:endParaRPr lang="nn-NO"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400">
                          <a:effectLst/>
                        </a:rPr>
                        <a:t>5 549  </a:t>
                      </a:r>
                      <a:endParaRPr lang="nn-NO"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400">
                          <a:effectLst/>
                        </a:rPr>
                        <a:t>6 639  </a:t>
                      </a:r>
                      <a:endParaRPr lang="nn-NO"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400" dirty="0">
                          <a:effectLst/>
                        </a:rPr>
                        <a:t>7 021  </a:t>
                      </a: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615241554"/>
                  </a:ext>
                </a:extLst>
              </a:tr>
              <a:tr h="332045">
                <a:tc>
                  <a:txBody>
                    <a:bodyPr/>
                    <a:lstStyle/>
                    <a:p>
                      <a:pPr fontAlgn="base">
                        <a:lnSpc>
                          <a:spcPct val="107000"/>
                        </a:lnSpc>
                        <a:spcAft>
                          <a:spcPts val="800"/>
                        </a:spcAft>
                      </a:pPr>
                      <a:r>
                        <a:rPr lang="nb-NO" sz="2400">
                          <a:effectLst/>
                        </a:rPr>
                        <a:t>Sum Helse, sosial og omsorg </a:t>
                      </a:r>
                      <a:endParaRPr lang="nn-NO"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400">
                          <a:effectLst/>
                        </a:rPr>
                        <a:t>101 093  </a:t>
                      </a:r>
                      <a:endParaRPr lang="nn-NO"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400">
                          <a:effectLst/>
                        </a:rPr>
                        <a:t>104 193  </a:t>
                      </a:r>
                      <a:endParaRPr lang="nn-NO"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400" dirty="0">
                          <a:effectLst/>
                        </a:rPr>
                        <a:t>104 302  </a:t>
                      </a:r>
                      <a:endParaRPr lang="nn-N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039250064"/>
                  </a:ext>
                </a:extLst>
              </a:tr>
            </a:tbl>
          </a:graphicData>
        </a:graphic>
      </p:graphicFrame>
      <p:sp>
        <p:nvSpPr>
          <p:cNvPr id="4" name="Plassholder for dato 3">
            <a:extLst>
              <a:ext uri="{FF2B5EF4-FFF2-40B4-BE49-F238E27FC236}">
                <a16:creationId xmlns:a16="http://schemas.microsoft.com/office/drawing/2014/main" id="{B3B6242E-35FD-4EF2-8F1A-9F87C66DB935}"/>
              </a:ext>
            </a:extLst>
          </p:cNvPr>
          <p:cNvSpPr>
            <a:spLocks noGrp="1"/>
          </p:cNvSpPr>
          <p:nvPr>
            <p:ph type="dt" sz="half" idx="10"/>
          </p:nvPr>
        </p:nvSpPr>
        <p:spPr/>
        <p:txBody>
          <a:bodyPr/>
          <a:lstStyle/>
          <a:p>
            <a:fld id="{ACA9F0CC-42A3-DD4B-9661-24D26316FF76}" type="datetime1">
              <a:rPr lang="nb-NO" smtClean="0"/>
              <a:t>27.10.2021</a:t>
            </a:fld>
            <a:endParaRPr lang="nb-NO" dirty="0"/>
          </a:p>
        </p:txBody>
      </p:sp>
      <p:sp>
        <p:nvSpPr>
          <p:cNvPr id="5" name="Plassholder for lysbildenummer 4">
            <a:extLst>
              <a:ext uri="{FF2B5EF4-FFF2-40B4-BE49-F238E27FC236}">
                <a16:creationId xmlns:a16="http://schemas.microsoft.com/office/drawing/2014/main" id="{F0D3E0F7-E8C0-44C8-8B0F-000198D963B4}"/>
              </a:ext>
            </a:extLst>
          </p:cNvPr>
          <p:cNvSpPr>
            <a:spLocks noGrp="1"/>
          </p:cNvSpPr>
          <p:nvPr>
            <p:ph type="sldNum" sz="quarter" idx="11"/>
          </p:nvPr>
        </p:nvSpPr>
        <p:spPr/>
        <p:txBody>
          <a:bodyPr/>
          <a:lstStyle/>
          <a:p>
            <a:fld id="{F01D463A-FC5E-AF45-99CA-E13DF8085A53}" type="slidenum">
              <a:rPr lang="nb-NO" smtClean="0"/>
              <a:pPr/>
              <a:t>2</a:t>
            </a:fld>
            <a:endParaRPr lang="nb-NO" dirty="0"/>
          </a:p>
        </p:txBody>
      </p:sp>
      <p:sp>
        <p:nvSpPr>
          <p:cNvPr id="7" name="Rectangle 1">
            <a:extLst>
              <a:ext uri="{FF2B5EF4-FFF2-40B4-BE49-F238E27FC236}">
                <a16:creationId xmlns:a16="http://schemas.microsoft.com/office/drawing/2014/main" id="{61E84583-8EA4-423C-A417-147DCDD63BF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n-NO" altLang="nb-NO" sz="1100" b="1" i="0" u="none" strike="noStrike" cap="none" normalizeH="0" baseline="0">
                <a:ln>
                  <a:noFill/>
                </a:ln>
                <a:solidFill>
                  <a:srgbClr val="4472C4"/>
                </a:solidFill>
                <a:effectLst/>
                <a:latin typeface="Verdana" panose="020B0604030504040204" pitchFamily="34" charset="0"/>
                <a:ea typeface="Times New Roman" panose="02020603050405020304" pitchFamily="18" charset="0"/>
                <a:cs typeface="Segoe UI" panose="020B0502040204020203" pitchFamily="34" charset="0"/>
              </a:rPr>
              <a:t>Helse, sosial og omsorg</a:t>
            </a:r>
            <a:r>
              <a:rPr kumimoji="0" lang="nn-NO" altLang="nb-NO" sz="1100" b="1" i="0" u="none" strike="noStrike" cap="none" normalizeH="0" baseline="0">
                <a:ln>
                  <a:noFill/>
                </a:ln>
                <a:solidFill>
                  <a:srgbClr val="4472C4"/>
                </a:solidFill>
                <a:effectLst/>
                <a:latin typeface="Calibri" panose="020F0502020204030204" pitchFamily="34" charset="0"/>
                <a:ea typeface="Times New Roman" panose="02020603050405020304" pitchFamily="18" charset="0"/>
                <a:cs typeface="Segoe UI" panose="020B0502040204020203" pitchFamily="34" charset="0"/>
              </a:rPr>
              <a:t>  </a:t>
            </a:r>
            <a:endParaRPr kumimoji="0" lang="nn-NO" altLang="nb-NO"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n-NO" altLang="nb-NO" sz="10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Segoe UI" panose="020B0502040204020203" pitchFamily="34" charset="0"/>
              </a:rPr>
              <a:t> </a:t>
            </a:r>
            <a:endParaRPr kumimoji="0" lang="nn-NO" altLang="nb-N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32357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8D387D-BE6A-4420-80E8-2204D5B44291}"/>
              </a:ext>
            </a:extLst>
          </p:cNvPr>
          <p:cNvSpPr>
            <a:spLocks noGrp="1"/>
          </p:cNvSpPr>
          <p:nvPr>
            <p:ph type="title"/>
          </p:nvPr>
        </p:nvSpPr>
        <p:spPr>
          <a:xfrm>
            <a:off x="914400" y="783754"/>
            <a:ext cx="10439400" cy="664046"/>
          </a:xfrm>
        </p:spPr>
        <p:txBody>
          <a:bodyPr/>
          <a:lstStyle/>
          <a:p>
            <a:r>
              <a:rPr lang="nn-NO" dirty="0"/>
              <a:t> Økonomisk sosialhjelp:</a:t>
            </a:r>
          </a:p>
        </p:txBody>
      </p:sp>
      <p:sp>
        <p:nvSpPr>
          <p:cNvPr id="3" name="Plassholder for innhold 2">
            <a:extLst>
              <a:ext uri="{FF2B5EF4-FFF2-40B4-BE49-F238E27FC236}">
                <a16:creationId xmlns:a16="http://schemas.microsoft.com/office/drawing/2014/main" id="{94F77426-9B18-4CBC-9504-4F78C24162CB}"/>
              </a:ext>
            </a:extLst>
          </p:cNvPr>
          <p:cNvSpPr>
            <a:spLocks noGrp="1"/>
          </p:cNvSpPr>
          <p:nvPr>
            <p:ph idx="1"/>
          </p:nvPr>
        </p:nvSpPr>
        <p:spPr>
          <a:xfrm>
            <a:off x="914399" y="1356189"/>
            <a:ext cx="10954327" cy="5083183"/>
          </a:xfrm>
        </p:spPr>
        <p:txBody>
          <a:bodyPr>
            <a:normAutofit/>
          </a:bodyPr>
          <a:lstStyle/>
          <a:p>
            <a:endParaRPr lang="nn-NO" dirty="0"/>
          </a:p>
          <a:p>
            <a:pPr marL="342900" indent="-342900">
              <a:buFont typeface="Wingdings" panose="05000000000000000000" pitchFamily="2" charset="2"/>
              <a:buChar char="ü"/>
            </a:pPr>
            <a:r>
              <a:rPr lang="nn-NO" dirty="0"/>
              <a:t>Målet er å hindre at nokon lever under fattigdomsgrensa ved å styrke brukar si tilknyting til arbeid eller utdanning – oppnå eiga evne til forsørging.</a:t>
            </a:r>
          </a:p>
          <a:p>
            <a:pPr marL="342900" indent="-342900">
              <a:buFont typeface="Wingdings" panose="05000000000000000000" pitchFamily="2" charset="2"/>
              <a:buChar char="ü"/>
            </a:pPr>
            <a:r>
              <a:rPr lang="nn-NO"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Frå 01.10.21 har ein registrert 69 aktive brukarar og ein har mottatt 426 søknadar om sosial stønad, av disse er det 4 brukarar som går på rein sosialhjelp. Mot at det i 2018 vart registrert 116 aktive brukarar, der av 16 brukarar som gjekk på rein sosialhjelp. Kontoret  fatta 1009 vedtak om sosial hjelp i 2018. </a:t>
            </a:r>
            <a:endParaRPr lang="nn-NO" dirty="0"/>
          </a:p>
          <a:p>
            <a:endParaRPr lang="nn-NO" sz="2000" dirty="0"/>
          </a:p>
          <a:p>
            <a:r>
              <a:rPr lang="nn-NO" b="1" dirty="0"/>
              <a:t>Aktive tiltak:</a:t>
            </a:r>
          </a:p>
          <a:p>
            <a:r>
              <a:rPr lang="nn-NO" dirty="0"/>
              <a:t>Eittårig tiltak: reduksjon i sosialutbetalingar: kr -240 000,-.</a:t>
            </a:r>
          </a:p>
          <a:p>
            <a:endParaRPr lang="nn-NO" b="1" u="sng" dirty="0"/>
          </a:p>
          <a:p>
            <a:r>
              <a:rPr lang="nn-NO" b="1" u="sng" dirty="0"/>
              <a:t>Kvalifiseringsstønaden</a:t>
            </a:r>
          </a:p>
          <a:p>
            <a:pPr marL="342900" indent="-342900">
              <a:buFont typeface="Wingdings" panose="05000000000000000000" pitchFamily="2" charset="2"/>
              <a:buChar char="ü"/>
            </a:pPr>
            <a:r>
              <a:rPr lang="nn-NO" dirty="0"/>
              <a:t>For å stette lovkrav om aktivitetsplikt vert dette tiltaket vidareført med 1,5 tiltak.</a:t>
            </a:r>
          </a:p>
          <a:p>
            <a:pPr marL="285750" indent="-285750">
              <a:buFont typeface="Wingdings" panose="05000000000000000000" pitchFamily="2" charset="2"/>
              <a:buChar char="Ø"/>
            </a:pPr>
            <a:endParaRPr lang="nn-NO" dirty="0"/>
          </a:p>
        </p:txBody>
      </p:sp>
      <p:sp>
        <p:nvSpPr>
          <p:cNvPr id="4" name="Plassholder for dato 3">
            <a:extLst>
              <a:ext uri="{FF2B5EF4-FFF2-40B4-BE49-F238E27FC236}">
                <a16:creationId xmlns:a16="http://schemas.microsoft.com/office/drawing/2014/main" id="{6EAE399A-61E9-40D1-BA8F-C39976C5B947}"/>
              </a:ext>
            </a:extLst>
          </p:cNvPr>
          <p:cNvSpPr>
            <a:spLocks noGrp="1"/>
          </p:cNvSpPr>
          <p:nvPr>
            <p:ph type="dt" sz="half" idx="10"/>
          </p:nvPr>
        </p:nvSpPr>
        <p:spPr/>
        <p:txBody>
          <a:bodyPr/>
          <a:lstStyle/>
          <a:p>
            <a:fld id="{ACA9F0CC-42A3-DD4B-9661-24D26316FF76}" type="datetime1">
              <a:rPr lang="nb-NO" smtClean="0"/>
              <a:t>27.10.2021</a:t>
            </a:fld>
            <a:endParaRPr lang="nb-NO" dirty="0"/>
          </a:p>
        </p:txBody>
      </p:sp>
      <p:sp>
        <p:nvSpPr>
          <p:cNvPr id="5" name="Plassholder for lysbildenummer 4">
            <a:extLst>
              <a:ext uri="{FF2B5EF4-FFF2-40B4-BE49-F238E27FC236}">
                <a16:creationId xmlns:a16="http://schemas.microsoft.com/office/drawing/2014/main" id="{3E91AC92-BF87-4238-93EB-E2E84C281009}"/>
              </a:ext>
            </a:extLst>
          </p:cNvPr>
          <p:cNvSpPr>
            <a:spLocks noGrp="1"/>
          </p:cNvSpPr>
          <p:nvPr>
            <p:ph type="sldNum" sz="quarter" idx="11"/>
          </p:nvPr>
        </p:nvSpPr>
        <p:spPr/>
        <p:txBody>
          <a:bodyPr/>
          <a:lstStyle/>
          <a:p>
            <a:fld id="{F01D463A-FC5E-AF45-99CA-E13DF8085A53}" type="slidenum">
              <a:rPr lang="nb-NO" smtClean="0"/>
              <a:pPr/>
              <a:t>20</a:t>
            </a:fld>
            <a:endParaRPr lang="nb-NO" dirty="0"/>
          </a:p>
        </p:txBody>
      </p:sp>
    </p:spTree>
    <p:extLst>
      <p:ext uri="{BB962C8B-B14F-4D97-AF65-F5344CB8AC3E}">
        <p14:creationId xmlns:p14="http://schemas.microsoft.com/office/powerpoint/2010/main" val="2063855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F37AB8-A4CB-4107-87F8-BD498AD2CEBD}"/>
              </a:ext>
            </a:extLst>
          </p:cNvPr>
          <p:cNvSpPr>
            <a:spLocks noGrp="1"/>
          </p:cNvSpPr>
          <p:nvPr>
            <p:ph type="title"/>
          </p:nvPr>
        </p:nvSpPr>
        <p:spPr>
          <a:xfrm>
            <a:off x="914400" y="660400"/>
            <a:ext cx="10439400" cy="778933"/>
          </a:xfrm>
        </p:spPr>
        <p:txBody>
          <a:bodyPr>
            <a:normAutofit/>
          </a:bodyPr>
          <a:lstStyle/>
          <a:p>
            <a:r>
              <a:rPr lang="nn-NO" dirty="0"/>
              <a:t>NAV</a:t>
            </a:r>
          </a:p>
        </p:txBody>
      </p:sp>
      <p:sp>
        <p:nvSpPr>
          <p:cNvPr id="3" name="Plassholder for innhold 2">
            <a:extLst>
              <a:ext uri="{FF2B5EF4-FFF2-40B4-BE49-F238E27FC236}">
                <a16:creationId xmlns:a16="http://schemas.microsoft.com/office/drawing/2014/main" id="{F89D7F71-A30F-4403-BFC6-5A9C14FB4803}"/>
              </a:ext>
            </a:extLst>
          </p:cNvPr>
          <p:cNvSpPr>
            <a:spLocks noGrp="1"/>
          </p:cNvSpPr>
          <p:nvPr>
            <p:ph idx="1"/>
          </p:nvPr>
        </p:nvSpPr>
        <p:spPr>
          <a:xfrm>
            <a:off x="373348" y="1371601"/>
            <a:ext cx="11539252" cy="5067772"/>
          </a:xfrm>
        </p:spPr>
        <p:txBody>
          <a:bodyPr>
            <a:normAutofit/>
          </a:bodyPr>
          <a:lstStyle/>
          <a:p>
            <a:r>
              <a:rPr lang="nn-NO" b="1" u="sng" dirty="0"/>
              <a:t>Tilbod til personar med rusproblem:</a:t>
            </a:r>
          </a:p>
          <a:p>
            <a:pPr marL="342900" indent="-342900">
              <a:lnSpc>
                <a:spcPct val="110000"/>
              </a:lnSpc>
              <a:buFont typeface="Wingdings" panose="05000000000000000000" pitchFamily="2" charset="2"/>
              <a:buChar char="ü"/>
            </a:pPr>
            <a:r>
              <a:rPr lang="nn-NO" dirty="0"/>
              <a:t>Store deler av tenesta er Prosjektstilling med ekstern finansiering.</a:t>
            </a:r>
          </a:p>
          <a:p>
            <a:pPr marL="342900" indent="-342900">
              <a:lnSpc>
                <a:spcPct val="110000"/>
              </a:lnSpc>
              <a:buFont typeface="Wingdings" panose="05000000000000000000" pitchFamily="2" charset="2"/>
              <a:buChar char="ü"/>
            </a:pPr>
            <a:r>
              <a:rPr lang="nn-NO" dirty="0"/>
              <a:t>Fleire i brukargruppa som har ei svekka helse og treng tettare og omfattande helseoppføling i andre butilhøve enn kva ein i dag har. Ruskonsulentane føl opp med praktisk bistand og helsehjelp.</a:t>
            </a:r>
          </a:p>
          <a:p>
            <a:pPr marL="285750" indent="-285750">
              <a:lnSpc>
                <a:spcPct val="110000"/>
              </a:lnSpc>
              <a:buFont typeface="Wingdings" panose="05000000000000000000" pitchFamily="2" charset="2"/>
              <a:buChar char="ü"/>
            </a:pPr>
            <a:r>
              <a:rPr lang="nn-NO"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 Det er lagt inn i investeringsbudsjettet i 2022 utredning for bustadar for denne gruppa. </a:t>
            </a:r>
          </a:p>
          <a:p>
            <a:pPr>
              <a:lnSpc>
                <a:spcPct val="110000"/>
              </a:lnSpc>
            </a:pPr>
            <a:endParaRPr lang="nn-NO" b="1" u="sng" dirty="0"/>
          </a:p>
          <a:p>
            <a:pPr>
              <a:lnSpc>
                <a:spcPct val="110000"/>
              </a:lnSpc>
            </a:pPr>
            <a:r>
              <a:rPr lang="nn-NO" b="1" u="sng" dirty="0"/>
              <a:t>Aktive tiltak:</a:t>
            </a:r>
          </a:p>
          <a:p>
            <a:pPr>
              <a:lnSpc>
                <a:spcPct val="110000"/>
              </a:lnSpc>
            </a:pPr>
            <a:r>
              <a:rPr lang="nn-NO" dirty="0"/>
              <a:t>Eittårig tiltak, reduksjon i kjøp av HAP-tenester; kr – 100 000,-.</a:t>
            </a:r>
          </a:p>
          <a:p>
            <a:pPr>
              <a:lnSpc>
                <a:spcPct val="110000"/>
              </a:lnSpc>
            </a:pPr>
            <a:endParaRPr lang="nn-NO" dirty="0"/>
          </a:p>
          <a:p>
            <a:pPr>
              <a:lnSpc>
                <a:spcPct val="110000"/>
              </a:lnSpc>
            </a:pPr>
            <a:r>
              <a:rPr lang="nn-NO" b="1" u="sng" dirty="0"/>
              <a:t>Flyktningtenesta</a:t>
            </a:r>
          </a:p>
          <a:p>
            <a:pPr marL="342900" indent="-342900">
              <a:lnSpc>
                <a:spcPct val="110000"/>
              </a:lnSpc>
              <a:buFont typeface="Wingdings" panose="05000000000000000000" pitchFamily="2" charset="2"/>
              <a:buChar char="ü"/>
            </a:pPr>
            <a:r>
              <a:rPr lang="nn-NO" dirty="0"/>
              <a:t>Tenesta vert vidareført på same nivå.</a:t>
            </a:r>
          </a:p>
          <a:p>
            <a:endParaRPr lang="nn-NO" sz="2000" dirty="0"/>
          </a:p>
          <a:p>
            <a:endParaRPr lang="nn-NO" sz="2000" dirty="0"/>
          </a:p>
        </p:txBody>
      </p:sp>
      <p:sp>
        <p:nvSpPr>
          <p:cNvPr id="4" name="Plassholder for dato 3">
            <a:extLst>
              <a:ext uri="{FF2B5EF4-FFF2-40B4-BE49-F238E27FC236}">
                <a16:creationId xmlns:a16="http://schemas.microsoft.com/office/drawing/2014/main" id="{49192128-D6F3-48AE-AF09-639B456838F1}"/>
              </a:ext>
            </a:extLst>
          </p:cNvPr>
          <p:cNvSpPr>
            <a:spLocks noGrp="1"/>
          </p:cNvSpPr>
          <p:nvPr>
            <p:ph type="dt" sz="half" idx="10"/>
          </p:nvPr>
        </p:nvSpPr>
        <p:spPr/>
        <p:txBody>
          <a:bodyPr/>
          <a:lstStyle/>
          <a:p>
            <a:fld id="{ACA9F0CC-42A3-DD4B-9661-24D26316FF76}" type="datetime1">
              <a:rPr lang="nb-NO" smtClean="0"/>
              <a:t>27.10.2021</a:t>
            </a:fld>
            <a:endParaRPr lang="nb-NO" dirty="0"/>
          </a:p>
        </p:txBody>
      </p:sp>
      <p:sp>
        <p:nvSpPr>
          <p:cNvPr id="5" name="Plassholder for lysbildenummer 4">
            <a:extLst>
              <a:ext uri="{FF2B5EF4-FFF2-40B4-BE49-F238E27FC236}">
                <a16:creationId xmlns:a16="http://schemas.microsoft.com/office/drawing/2014/main" id="{D501D514-8B2E-48A1-A0C9-94A1EE227700}"/>
              </a:ext>
            </a:extLst>
          </p:cNvPr>
          <p:cNvSpPr>
            <a:spLocks noGrp="1"/>
          </p:cNvSpPr>
          <p:nvPr>
            <p:ph type="sldNum" sz="quarter" idx="11"/>
          </p:nvPr>
        </p:nvSpPr>
        <p:spPr/>
        <p:txBody>
          <a:bodyPr/>
          <a:lstStyle/>
          <a:p>
            <a:fld id="{F01D463A-FC5E-AF45-99CA-E13DF8085A53}" type="slidenum">
              <a:rPr lang="nb-NO" smtClean="0"/>
              <a:pPr/>
              <a:t>21</a:t>
            </a:fld>
            <a:endParaRPr lang="nb-NO" dirty="0"/>
          </a:p>
        </p:txBody>
      </p:sp>
    </p:spTree>
    <p:extLst>
      <p:ext uri="{BB962C8B-B14F-4D97-AF65-F5344CB8AC3E}">
        <p14:creationId xmlns:p14="http://schemas.microsoft.com/office/powerpoint/2010/main" val="1630327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7EB4E5-4AF5-4B6F-99B8-8294F610718E}"/>
              </a:ext>
            </a:extLst>
          </p:cNvPr>
          <p:cNvSpPr>
            <a:spLocks noGrp="1"/>
          </p:cNvSpPr>
          <p:nvPr>
            <p:ph type="title"/>
          </p:nvPr>
        </p:nvSpPr>
        <p:spPr>
          <a:xfrm>
            <a:off x="914400" y="682568"/>
            <a:ext cx="10439400" cy="1332844"/>
          </a:xfrm>
        </p:spPr>
        <p:txBody>
          <a:bodyPr/>
          <a:lstStyle/>
          <a:p>
            <a:r>
              <a:rPr lang="nn-NO" sz="3600" dirty="0"/>
              <a:t>Budsjett 2022 og økonomiplan for helse og sosial for 2022-2025</a:t>
            </a:r>
            <a:endParaRPr lang="nn-NO" dirty="0"/>
          </a:p>
        </p:txBody>
      </p:sp>
      <p:graphicFrame>
        <p:nvGraphicFramePr>
          <p:cNvPr id="6" name="Plassholder for innhold 5">
            <a:extLst>
              <a:ext uri="{FF2B5EF4-FFF2-40B4-BE49-F238E27FC236}">
                <a16:creationId xmlns:a16="http://schemas.microsoft.com/office/drawing/2014/main" id="{01719320-B76F-4F72-BDEA-BC8243EB6CA8}"/>
              </a:ext>
            </a:extLst>
          </p:cNvPr>
          <p:cNvGraphicFramePr>
            <a:graphicFrameLocks noGrp="1"/>
          </p:cNvGraphicFramePr>
          <p:nvPr>
            <p:ph idx="1"/>
            <p:extLst>
              <p:ext uri="{D42A27DB-BD31-4B8C-83A1-F6EECF244321}">
                <p14:modId xmlns:p14="http://schemas.microsoft.com/office/powerpoint/2010/main" val="4184007148"/>
              </p:ext>
            </p:extLst>
          </p:nvPr>
        </p:nvGraphicFramePr>
        <p:xfrm>
          <a:off x="662473" y="2118049"/>
          <a:ext cx="10898154" cy="4309933"/>
        </p:xfrm>
        <a:graphic>
          <a:graphicData uri="http://schemas.openxmlformats.org/drawingml/2006/table">
            <a:tbl>
              <a:tblPr firstRow="1" firstCol="1" bandRow="1">
                <a:tableStyleId>{5C22544A-7EE6-4342-B048-85BDC9FD1C3A}</a:tableStyleId>
              </a:tblPr>
              <a:tblGrid>
                <a:gridCol w="4488025">
                  <a:extLst>
                    <a:ext uri="{9D8B030D-6E8A-4147-A177-3AD203B41FA5}">
                      <a16:colId xmlns:a16="http://schemas.microsoft.com/office/drawing/2014/main" val="621508836"/>
                    </a:ext>
                  </a:extLst>
                </a:gridCol>
                <a:gridCol w="1767538">
                  <a:extLst>
                    <a:ext uri="{9D8B030D-6E8A-4147-A177-3AD203B41FA5}">
                      <a16:colId xmlns:a16="http://schemas.microsoft.com/office/drawing/2014/main" val="3603007080"/>
                    </a:ext>
                  </a:extLst>
                </a:gridCol>
                <a:gridCol w="1773382">
                  <a:extLst>
                    <a:ext uri="{9D8B030D-6E8A-4147-A177-3AD203B41FA5}">
                      <a16:colId xmlns:a16="http://schemas.microsoft.com/office/drawing/2014/main" val="247179050"/>
                    </a:ext>
                  </a:extLst>
                </a:gridCol>
                <a:gridCol w="1403927">
                  <a:extLst>
                    <a:ext uri="{9D8B030D-6E8A-4147-A177-3AD203B41FA5}">
                      <a16:colId xmlns:a16="http://schemas.microsoft.com/office/drawing/2014/main" val="2836324239"/>
                    </a:ext>
                  </a:extLst>
                </a:gridCol>
                <a:gridCol w="1465282">
                  <a:extLst>
                    <a:ext uri="{9D8B030D-6E8A-4147-A177-3AD203B41FA5}">
                      <a16:colId xmlns:a16="http://schemas.microsoft.com/office/drawing/2014/main" val="2661664310"/>
                    </a:ext>
                  </a:extLst>
                </a:gridCol>
              </a:tblGrid>
              <a:tr h="498237">
                <a:tc>
                  <a:txBody>
                    <a:bodyPr/>
                    <a:lstStyle/>
                    <a:p>
                      <a:pPr fontAlgn="base">
                        <a:lnSpc>
                          <a:spcPct val="107000"/>
                        </a:lnSpc>
                        <a:spcAft>
                          <a:spcPts val="800"/>
                        </a:spcAft>
                      </a:pPr>
                      <a:r>
                        <a:rPr lang="nn-NO" sz="2000" dirty="0">
                          <a:effectLst/>
                          <a:latin typeface="Verdana" panose="020B0604030504040204" pitchFamily="34" charset="0"/>
                          <a:ea typeface="Verdana" panose="020B0604030504040204" pitchFamily="34" charset="0"/>
                        </a:rPr>
                        <a:t>  </a:t>
                      </a:r>
                      <a:endParaRPr lang="nn-NO"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2000" dirty="0">
                          <a:effectLst/>
                          <a:latin typeface="Verdana" panose="020B0604030504040204" pitchFamily="34" charset="0"/>
                          <a:ea typeface="Verdana" panose="020B0604030504040204" pitchFamily="34" charset="0"/>
                        </a:rPr>
                        <a:t>Budsjett </a:t>
                      </a:r>
                      <a:endParaRPr lang="nn-NO"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2000" dirty="0">
                          <a:effectLst/>
                          <a:latin typeface="Verdana" panose="020B0604030504040204" pitchFamily="34" charset="0"/>
                          <a:ea typeface="Verdana" panose="020B0604030504040204" pitchFamily="34" charset="0"/>
                        </a:rPr>
                        <a:t>Budsjett </a:t>
                      </a:r>
                      <a:endParaRPr lang="nn-NO"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2000" dirty="0">
                          <a:effectLst/>
                          <a:latin typeface="Verdana" panose="020B0604030504040204" pitchFamily="34" charset="0"/>
                          <a:ea typeface="Verdana" panose="020B0604030504040204" pitchFamily="34" charset="0"/>
                        </a:rPr>
                        <a:t>Budsjett </a:t>
                      </a:r>
                      <a:endParaRPr lang="nn-NO"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2000">
                          <a:effectLst/>
                          <a:latin typeface="Verdana" panose="020B0604030504040204" pitchFamily="34" charset="0"/>
                          <a:ea typeface="Verdana" panose="020B0604030504040204" pitchFamily="34" charset="0"/>
                        </a:rPr>
                        <a:t>Budsjett </a:t>
                      </a:r>
                      <a:endParaRPr lang="nn-NO" sz="20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294626821"/>
                  </a:ext>
                </a:extLst>
              </a:tr>
              <a:tr h="268862">
                <a:tc>
                  <a:txBody>
                    <a:bodyPr/>
                    <a:lstStyle/>
                    <a:p>
                      <a:pPr fontAlgn="base">
                        <a:lnSpc>
                          <a:spcPct val="107000"/>
                        </a:lnSpc>
                        <a:spcAft>
                          <a:spcPts val="800"/>
                        </a:spcAft>
                      </a:pPr>
                      <a:r>
                        <a:rPr lang="nn-NO" sz="2000">
                          <a:effectLst/>
                          <a:latin typeface="Verdana" panose="020B0604030504040204" pitchFamily="34" charset="0"/>
                          <a:ea typeface="Verdana" panose="020B0604030504040204" pitchFamily="34" charset="0"/>
                        </a:rPr>
                        <a:t>  </a:t>
                      </a:r>
                      <a:endParaRPr lang="nn-NO" sz="20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2000" dirty="0">
                          <a:effectLst/>
                          <a:latin typeface="Verdana" panose="020B0604030504040204" pitchFamily="34" charset="0"/>
                          <a:ea typeface="Verdana" panose="020B0604030504040204" pitchFamily="34" charset="0"/>
                        </a:rPr>
                        <a:t>2022 </a:t>
                      </a:r>
                      <a:endParaRPr lang="nn-NO"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2000">
                          <a:effectLst/>
                          <a:latin typeface="Verdana" panose="020B0604030504040204" pitchFamily="34" charset="0"/>
                          <a:ea typeface="Verdana" panose="020B0604030504040204" pitchFamily="34" charset="0"/>
                        </a:rPr>
                        <a:t>2023 </a:t>
                      </a:r>
                      <a:endParaRPr lang="nn-NO" sz="20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2000" dirty="0">
                          <a:effectLst/>
                          <a:latin typeface="Verdana" panose="020B0604030504040204" pitchFamily="34" charset="0"/>
                          <a:ea typeface="Verdana" panose="020B0604030504040204" pitchFamily="34" charset="0"/>
                        </a:rPr>
                        <a:t>2024 </a:t>
                      </a:r>
                      <a:endParaRPr lang="nn-NO"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2000">
                          <a:effectLst/>
                          <a:latin typeface="Verdana" panose="020B0604030504040204" pitchFamily="34" charset="0"/>
                          <a:ea typeface="Verdana" panose="020B0604030504040204" pitchFamily="34" charset="0"/>
                        </a:rPr>
                        <a:t>2025 </a:t>
                      </a:r>
                      <a:endParaRPr lang="nn-NO" sz="20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096792878"/>
                  </a:ext>
                </a:extLst>
              </a:tr>
              <a:tr h="498237">
                <a:tc>
                  <a:txBody>
                    <a:bodyPr/>
                    <a:lstStyle/>
                    <a:p>
                      <a:pPr fontAlgn="base">
                        <a:lnSpc>
                          <a:spcPct val="107000"/>
                        </a:lnSpc>
                        <a:spcAft>
                          <a:spcPts val="800"/>
                        </a:spcAft>
                      </a:pPr>
                      <a:r>
                        <a:rPr lang="nn-NO" sz="2000">
                          <a:effectLst/>
                          <a:latin typeface="Verdana" panose="020B0604030504040204" pitchFamily="34" charset="0"/>
                          <a:ea typeface="Verdana" panose="020B0604030504040204" pitchFamily="34" charset="0"/>
                        </a:rPr>
                        <a:t>Helse og sosial </a:t>
                      </a:r>
                      <a:endParaRPr lang="nn-NO" sz="20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000">
                          <a:effectLst/>
                          <a:latin typeface="Verdana" panose="020B0604030504040204" pitchFamily="34" charset="0"/>
                          <a:ea typeface="Verdana" panose="020B0604030504040204" pitchFamily="34" charset="0"/>
                        </a:rPr>
                        <a:t>14 695  </a:t>
                      </a:r>
                      <a:endParaRPr lang="nn-NO" sz="20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000">
                          <a:effectLst/>
                          <a:latin typeface="Verdana" panose="020B0604030504040204" pitchFamily="34" charset="0"/>
                          <a:ea typeface="Verdana" panose="020B0604030504040204" pitchFamily="34" charset="0"/>
                        </a:rPr>
                        <a:t>14 931  </a:t>
                      </a:r>
                      <a:endParaRPr lang="nn-NO" sz="20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000">
                          <a:effectLst/>
                          <a:latin typeface="Verdana" panose="020B0604030504040204" pitchFamily="34" charset="0"/>
                          <a:ea typeface="Verdana" panose="020B0604030504040204" pitchFamily="34" charset="0"/>
                        </a:rPr>
                        <a:t>14 931  </a:t>
                      </a:r>
                      <a:endParaRPr lang="nn-NO" sz="20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000" dirty="0">
                          <a:effectLst/>
                          <a:latin typeface="Verdana" panose="020B0604030504040204" pitchFamily="34" charset="0"/>
                          <a:ea typeface="Verdana" panose="020B0604030504040204" pitchFamily="34" charset="0"/>
                        </a:rPr>
                        <a:t>15 781  </a:t>
                      </a:r>
                      <a:endParaRPr lang="nn-NO"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448363021"/>
                  </a:ext>
                </a:extLst>
              </a:tr>
              <a:tr h="498237">
                <a:tc>
                  <a:txBody>
                    <a:bodyPr/>
                    <a:lstStyle/>
                    <a:p>
                      <a:pPr fontAlgn="base">
                        <a:lnSpc>
                          <a:spcPct val="107000"/>
                        </a:lnSpc>
                        <a:spcAft>
                          <a:spcPts val="800"/>
                        </a:spcAft>
                      </a:pPr>
                      <a:r>
                        <a:rPr lang="nn-NO" sz="2000">
                          <a:effectLst/>
                          <a:latin typeface="Verdana" panose="020B0604030504040204" pitchFamily="34" charset="0"/>
                          <a:ea typeface="Verdana" panose="020B0604030504040204" pitchFamily="34" charset="0"/>
                        </a:rPr>
                        <a:t>Institusjon </a:t>
                      </a:r>
                      <a:endParaRPr lang="nn-NO" sz="20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000">
                          <a:effectLst/>
                          <a:latin typeface="Verdana" panose="020B0604030504040204" pitchFamily="34" charset="0"/>
                          <a:ea typeface="Verdana" panose="020B0604030504040204" pitchFamily="34" charset="0"/>
                        </a:rPr>
                        <a:t>25 348  </a:t>
                      </a:r>
                      <a:endParaRPr lang="nn-NO" sz="20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000">
                          <a:effectLst/>
                          <a:latin typeface="Verdana" panose="020B0604030504040204" pitchFamily="34" charset="0"/>
                          <a:ea typeface="Verdana" panose="020B0604030504040204" pitchFamily="34" charset="0"/>
                        </a:rPr>
                        <a:t>25 348  </a:t>
                      </a:r>
                      <a:endParaRPr lang="nn-NO" sz="20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000">
                          <a:effectLst/>
                          <a:latin typeface="Verdana" panose="020B0604030504040204" pitchFamily="34" charset="0"/>
                          <a:ea typeface="Verdana" panose="020B0604030504040204" pitchFamily="34" charset="0"/>
                        </a:rPr>
                        <a:t>25 348  </a:t>
                      </a:r>
                      <a:endParaRPr lang="nn-NO" sz="20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000" dirty="0">
                          <a:effectLst/>
                          <a:latin typeface="Verdana" panose="020B0604030504040204" pitchFamily="34" charset="0"/>
                          <a:ea typeface="Verdana" panose="020B0604030504040204" pitchFamily="34" charset="0"/>
                        </a:rPr>
                        <a:t>25 348  </a:t>
                      </a:r>
                      <a:endParaRPr lang="nn-NO"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5179411"/>
                  </a:ext>
                </a:extLst>
              </a:tr>
              <a:tr h="498237">
                <a:tc>
                  <a:txBody>
                    <a:bodyPr/>
                    <a:lstStyle/>
                    <a:p>
                      <a:pPr fontAlgn="base">
                        <a:lnSpc>
                          <a:spcPct val="107000"/>
                        </a:lnSpc>
                        <a:spcAft>
                          <a:spcPts val="800"/>
                        </a:spcAft>
                      </a:pPr>
                      <a:r>
                        <a:rPr lang="nn-NO" sz="2000" dirty="0">
                          <a:effectLst/>
                          <a:latin typeface="Verdana" panose="020B0604030504040204" pitchFamily="34" charset="0"/>
                          <a:ea typeface="Verdana" panose="020B0604030504040204" pitchFamily="34" charset="0"/>
                        </a:rPr>
                        <a:t>Heimebaserte tenester </a:t>
                      </a:r>
                      <a:endParaRPr lang="nn-NO"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000" dirty="0">
                          <a:effectLst/>
                          <a:latin typeface="Verdana" panose="020B0604030504040204" pitchFamily="34" charset="0"/>
                          <a:ea typeface="Verdana" panose="020B0604030504040204" pitchFamily="34" charset="0"/>
                        </a:rPr>
                        <a:t>21 856  </a:t>
                      </a:r>
                      <a:endParaRPr lang="nn-NO"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000">
                          <a:effectLst/>
                          <a:latin typeface="Verdana" panose="020B0604030504040204" pitchFamily="34" charset="0"/>
                          <a:ea typeface="Verdana" panose="020B0604030504040204" pitchFamily="34" charset="0"/>
                        </a:rPr>
                        <a:t>21 856  </a:t>
                      </a:r>
                      <a:endParaRPr lang="nn-NO" sz="20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000">
                          <a:effectLst/>
                          <a:latin typeface="Verdana" panose="020B0604030504040204" pitchFamily="34" charset="0"/>
                          <a:ea typeface="Verdana" panose="020B0604030504040204" pitchFamily="34" charset="0"/>
                        </a:rPr>
                        <a:t>22 510  </a:t>
                      </a:r>
                      <a:endParaRPr lang="nn-NO" sz="20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000" dirty="0">
                          <a:effectLst/>
                          <a:latin typeface="Verdana" panose="020B0604030504040204" pitchFamily="34" charset="0"/>
                          <a:ea typeface="Verdana" panose="020B0604030504040204" pitchFamily="34" charset="0"/>
                        </a:rPr>
                        <a:t>22 510  </a:t>
                      </a:r>
                      <a:endParaRPr lang="nn-NO"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475079496"/>
                  </a:ext>
                </a:extLst>
              </a:tr>
              <a:tr h="498237">
                <a:tc>
                  <a:txBody>
                    <a:bodyPr/>
                    <a:lstStyle/>
                    <a:p>
                      <a:pPr fontAlgn="base">
                        <a:lnSpc>
                          <a:spcPct val="107000"/>
                        </a:lnSpc>
                        <a:spcAft>
                          <a:spcPts val="800"/>
                        </a:spcAft>
                      </a:pPr>
                      <a:r>
                        <a:rPr lang="nn-NO" sz="2000">
                          <a:effectLst/>
                          <a:latin typeface="Verdana" panose="020B0604030504040204" pitchFamily="34" charset="0"/>
                          <a:ea typeface="Verdana" panose="020B0604030504040204" pitchFamily="34" charset="0"/>
                        </a:rPr>
                        <a:t>Habilitering </a:t>
                      </a:r>
                      <a:endParaRPr lang="nn-NO" sz="20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000">
                          <a:effectLst/>
                          <a:latin typeface="Verdana" panose="020B0604030504040204" pitchFamily="34" charset="0"/>
                          <a:ea typeface="Verdana" panose="020B0604030504040204" pitchFamily="34" charset="0"/>
                        </a:rPr>
                        <a:t>27 507  </a:t>
                      </a:r>
                      <a:endParaRPr lang="nn-NO" sz="20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000">
                          <a:effectLst/>
                          <a:latin typeface="Verdana" panose="020B0604030504040204" pitchFamily="34" charset="0"/>
                          <a:ea typeface="Verdana" panose="020B0604030504040204" pitchFamily="34" charset="0"/>
                        </a:rPr>
                        <a:t>26 888  </a:t>
                      </a:r>
                      <a:endParaRPr lang="nn-NO" sz="20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000">
                          <a:effectLst/>
                          <a:latin typeface="Verdana" panose="020B0604030504040204" pitchFamily="34" charset="0"/>
                          <a:ea typeface="Verdana" panose="020B0604030504040204" pitchFamily="34" charset="0"/>
                        </a:rPr>
                        <a:t>26 888  </a:t>
                      </a:r>
                      <a:endParaRPr lang="nn-NO" sz="20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000" dirty="0">
                          <a:effectLst/>
                          <a:latin typeface="Verdana" panose="020B0604030504040204" pitchFamily="34" charset="0"/>
                          <a:ea typeface="Verdana" panose="020B0604030504040204" pitchFamily="34" charset="0"/>
                        </a:rPr>
                        <a:t>26 888  </a:t>
                      </a:r>
                      <a:endParaRPr lang="nn-NO"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692158186"/>
                  </a:ext>
                </a:extLst>
              </a:tr>
              <a:tr h="498237">
                <a:tc>
                  <a:txBody>
                    <a:bodyPr/>
                    <a:lstStyle/>
                    <a:p>
                      <a:pPr fontAlgn="base">
                        <a:lnSpc>
                          <a:spcPct val="107000"/>
                        </a:lnSpc>
                        <a:spcAft>
                          <a:spcPts val="800"/>
                        </a:spcAft>
                      </a:pPr>
                      <a:r>
                        <a:rPr lang="nn-NO" sz="2000">
                          <a:effectLst/>
                          <a:latin typeface="Verdana" panose="020B0604030504040204" pitchFamily="34" charset="0"/>
                          <a:ea typeface="Verdana" panose="020B0604030504040204" pitchFamily="34" charset="0"/>
                        </a:rPr>
                        <a:t>Helsespesialistar </a:t>
                      </a:r>
                      <a:endParaRPr lang="nn-NO" sz="20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000" dirty="0">
                          <a:effectLst/>
                          <a:latin typeface="Verdana" panose="020B0604030504040204" pitchFamily="34" charset="0"/>
                          <a:ea typeface="Verdana" panose="020B0604030504040204" pitchFamily="34" charset="0"/>
                        </a:rPr>
                        <a:t>7 875  </a:t>
                      </a:r>
                      <a:endParaRPr lang="nn-NO"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000">
                          <a:effectLst/>
                          <a:latin typeface="Verdana" panose="020B0604030504040204" pitchFamily="34" charset="0"/>
                          <a:ea typeface="Verdana" panose="020B0604030504040204" pitchFamily="34" charset="0"/>
                        </a:rPr>
                        <a:t>7 875  </a:t>
                      </a:r>
                      <a:endParaRPr lang="nn-NO" sz="20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000">
                          <a:effectLst/>
                          <a:latin typeface="Verdana" panose="020B0604030504040204" pitchFamily="34" charset="0"/>
                          <a:ea typeface="Verdana" panose="020B0604030504040204" pitchFamily="34" charset="0"/>
                        </a:rPr>
                        <a:t>7 875  </a:t>
                      </a:r>
                      <a:endParaRPr lang="nn-NO" sz="20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000" dirty="0">
                          <a:effectLst/>
                          <a:latin typeface="Verdana" panose="020B0604030504040204" pitchFamily="34" charset="0"/>
                          <a:ea typeface="Verdana" panose="020B0604030504040204" pitchFamily="34" charset="0"/>
                        </a:rPr>
                        <a:t>7 875  </a:t>
                      </a:r>
                      <a:endParaRPr lang="nn-NO"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500920079"/>
                  </a:ext>
                </a:extLst>
              </a:tr>
              <a:tr h="520776">
                <a:tc>
                  <a:txBody>
                    <a:bodyPr/>
                    <a:lstStyle/>
                    <a:p>
                      <a:pPr fontAlgn="base">
                        <a:lnSpc>
                          <a:spcPct val="107000"/>
                        </a:lnSpc>
                        <a:spcAft>
                          <a:spcPts val="800"/>
                        </a:spcAft>
                      </a:pPr>
                      <a:r>
                        <a:rPr lang="nn-NO" sz="2000">
                          <a:effectLst/>
                          <a:latin typeface="Verdana" panose="020B0604030504040204" pitchFamily="34" charset="0"/>
                          <a:ea typeface="Verdana" panose="020B0604030504040204" pitchFamily="34" charset="0"/>
                        </a:rPr>
                        <a:t>NAV </a:t>
                      </a:r>
                      <a:endParaRPr lang="nn-NO" sz="20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000">
                          <a:effectLst/>
                          <a:latin typeface="Verdana" panose="020B0604030504040204" pitchFamily="34" charset="0"/>
                          <a:ea typeface="Verdana" panose="020B0604030504040204" pitchFamily="34" charset="0"/>
                        </a:rPr>
                        <a:t>7 021  </a:t>
                      </a:r>
                      <a:endParaRPr lang="nn-NO" sz="20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000">
                          <a:effectLst/>
                          <a:latin typeface="Verdana" panose="020B0604030504040204" pitchFamily="34" charset="0"/>
                          <a:ea typeface="Verdana" panose="020B0604030504040204" pitchFamily="34" charset="0"/>
                        </a:rPr>
                        <a:t>7 361  </a:t>
                      </a:r>
                      <a:endParaRPr lang="nn-NO" sz="20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000">
                          <a:effectLst/>
                          <a:latin typeface="Verdana" panose="020B0604030504040204" pitchFamily="34" charset="0"/>
                          <a:ea typeface="Verdana" panose="020B0604030504040204" pitchFamily="34" charset="0"/>
                        </a:rPr>
                        <a:t>7 950  </a:t>
                      </a:r>
                      <a:endParaRPr lang="nn-NO" sz="20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000" dirty="0">
                          <a:effectLst/>
                          <a:latin typeface="Verdana" panose="020B0604030504040204" pitchFamily="34" charset="0"/>
                          <a:ea typeface="Verdana" panose="020B0604030504040204" pitchFamily="34" charset="0"/>
                        </a:rPr>
                        <a:t>7 950  </a:t>
                      </a:r>
                      <a:endParaRPr lang="nn-NO"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825647653"/>
                  </a:ext>
                </a:extLst>
              </a:tr>
              <a:tr h="498237">
                <a:tc>
                  <a:txBody>
                    <a:bodyPr/>
                    <a:lstStyle/>
                    <a:p>
                      <a:pPr fontAlgn="base">
                        <a:lnSpc>
                          <a:spcPct val="107000"/>
                        </a:lnSpc>
                        <a:spcAft>
                          <a:spcPts val="800"/>
                        </a:spcAft>
                      </a:pPr>
                      <a:r>
                        <a:rPr lang="nb-NO" sz="2000">
                          <a:effectLst/>
                          <a:latin typeface="Verdana" panose="020B0604030504040204" pitchFamily="34" charset="0"/>
                          <a:ea typeface="Verdana" panose="020B0604030504040204" pitchFamily="34" charset="0"/>
                        </a:rPr>
                        <a:t>Sum Helse, sosial og omsorg </a:t>
                      </a:r>
                      <a:endParaRPr lang="nn-NO" sz="20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000">
                          <a:effectLst/>
                          <a:latin typeface="Verdana" panose="020B0604030504040204" pitchFamily="34" charset="0"/>
                          <a:ea typeface="Verdana" panose="020B0604030504040204" pitchFamily="34" charset="0"/>
                        </a:rPr>
                        <a:t>104 302  </a:t>
                      </a:r>
                      <a:endParaRPr lang="nn-NO" sz="20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000">
                          <a:effectLst/>
                          <a:latin typeface="Verdana" panose="020B0604030504040204" pitchFamily="34" charset="0"/>
                          <a:ea typeface="Verdana" panose="020B0604030504040204" pitchFamily="34" charset="0"/>
                        </a:rPr>
                        <a:t>104 260  </a:t>
                      </a:r>
                      <a:endParaRPr lang="nn-NO" sz="20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000">
                          <a:effectLst/>
                          <a:latin typeface="Verdana" panose="020B0604030504040204" pitchFamily="34" charset="0"/>
                          <a:ea typeface="Verdana" panose="020B0604030504040204" pitchFamily="34" charset="0"/>
                        </a:rPr>
                        <a:t>105 502  </a:t>
                      </a:r>
                      <a:endParaRPr lang="nn-NO" sz="200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2000" dirty="0">
                          <a:effectLst/>
                          <a:latin typeface="Verdana" panose="020B0604030504040204" pitchFamily="34" charset="0"/>
                          <a:ea typeface="Verdana" panose="020B0604030504040204" pitchFamily="34" charset="0"/>
                        </a:rPr>
                        <a:t>106 353  </a:t>
                      </a:r>
                      <a:endParaRPr lang="nn-NO" sz="2000" dirty="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094067157"/>
                  </a:ext>
                </a:extLst>
              </a:tr>
            </a:tbl>
          </a:graphicData>
        </a:graphic>
      </p:graphicFrame>
      <p:sp>
        <p:nvSpPr>
          <p:cNvPr id="4" name="Plassholder for dato 3">
            <a:extLst>
              <a:ext uri="{FF2B5EF4-FFF2-40B4-BE49-F238E27FC236}">
                <a16:creationId xmlns:a16="http://schemas.microsoft.com/office/drawing/2014/main" id="{164889C0-EECD-4EB8-B56A-212935F93B1E}"/>
              </a:ext>
            </a:extLst>
          </p:cNvPr>
          <p:cNvSpPr>
            <a:spLocks noGrp="1"/>
          </p:cNvSpPr>
          <p:nvPr>
            <p:ph type="dt" sz="half" idx="10"/>
          </p:nvPr>
        </p:nvSpPr>
        <p:spPr>
          <a:xfrm>
            <a:off x="9641612" y="225368"/>
            <a:ext cx="1053058" cy="705411"/>
          </a:xfrm>
        </p:spPr>
        <p:txBody>
          <a:bodyPr/>
          <a:lstStyle/>
          <a:p>
            <a:fld id="{ACA9F0CC-42A3-DD4B-9661-24D26316FF76}" type="datetime1">
              <a:rPr lang="nb-NO" smtClean="0"/>
              <a:t>27.10.2021</a:t>
            </a:fld>
            <a:endParaRPr lang="nb-NO" dirty="0"/>
          </a:p>
        </p:txBody>
      </p:sp>
      <p:sp>
        <p:nvSpPr>
          <p:cNvPr id="5" name="Plassholder for lysbildenummer 4">
            <a:extLst>
              <a:ext uri="{FF2B5EF4-FFF2-40B4-BE49-F238E27FC236}">
                <a16:creationId xmlns:a16="http://schemas.microsoft.com/office/drawing/2014/main" id="{3EB5BA28-9774-4FE5-93E6-5979D779F72D}"/>
              </a:ext>
            </a:extLst>
          </p:cNvPr>
          <p:cNvSpPr>
            <a:spLocks noGrp="1"/>
          </p:cNvSpPr>
          <p:nvPr>
            <p:ph type="sldNum" sz="quarter" idx="11"/>
          </p:nvPr>
        </p:nvSpPr>
        <p:spPr>
          <a:xfrm>
            <a:off x="10829681" y="225368"/>
            <a:ext cx="524119" cy="705411"/>
          </a:xfrm>
        </p:spPr>
        <p:txBody>
          <a:bodyPr/>
          <a:lstStyle/>
          <a:p>
            <a:fld id="{F01D463A-FC5E-AF45-99CA-E13DF8085A53}" type="slidenum">
              <a:rPr lang="nb-NO" smtClean="0"/>
              <a:pPr/>
              <a:t>3</a:t>
            </a:fld>
            <a:endParaRPr lang="nb-NO" dirty="0"/>
          </a:p>
        </p:txBody>
      </p:sp>
      <p:sp>
        <p:nvSpPr>
          <p:cNvPr id="7" name="Rectangle 1">
            <a:extLst>
              <a:ext uri="{FF2B5EF4-FFF2-40B4-BE49-F238E27FC236}">
                <a16:creationId xmlns:a16="http://schemas.microsoft.com/office/drawing/2014/main" id="{87D1F58C-DA2A-4451-9BAE-5B6A9F98DA2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n-NO" altLang="nb-NO" sz="10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Ø</a:t>
            </a:r>
            <a:r>
              <a:rPr kumimoji="0" lang="nn-NO" altLang="nb-NO" sz="1000" b="0" i="0" u="none" strike="noStrike" cap="none" normalizeH="0" baseline="0">
                <a:ln>
                  <a:noFill/>
                </a:ln>
                <a:solidFill>
                  <a:schemeClr val="tx1"/>
                </a:solidFill>
                <a:effectLst/>
                <a:latin typeface="Verdana" panose="020B0604030504040204" pitchFamily="34" charset="0"/>
                <a:ea typeface="Times New Roman" panose="02020603050405020304" pitchFamily="18" charset="0"/>
                <a:cs typeface="Segoe UI" panose="020B0502040204020203" pitchFamily="34" charset="0"/>
              </a:rPr>
              <a:t>konomiplan:</a:t>
            </a:r>
            <a:r>
              <a:rPr kumimoji="0" lang="nn-NO" altLang="nb-NO" sz="10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Segoe UI" panose="020B0502040204020203" pitchFamily="34" charset="0"/>
              </a:rPr>
              <a:t> </a:t>
            </a:r>
            <a:endParaRPr kumimoji="0" lang="nn-NO" altLang="nb-NO"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n-NO" altLang="nb-NO" sz="1000" b="0" i="0" u="none" strike="noStrike" cap="none" normalizeH="0" baseline="0">
                <a:ln>
                  <a:noFill/>
                </a:ln>
                <a:solidFill>
                  <a:srgbClr val="FFFFFF"/>
                </a:solidFill>
                <a:effectLst/>
                <a:latin typeface="Calibri" panose="020F0502020204030204" pitchFamily="34" charset="0"/>
                <a:ea typeface="Times New Roman" panose="02020603050405020304" pitchFamily="18" charset="0"/>
                <a:cs typeface="Segoe UI" panose="020B0502040204020203" pitchFamily="34" charset="0"/>
              </a:rPr>
              <a:t> </a:t>
            </a:r>
            <a:endParaRPr kumimoji="0" lang="nn-NO" altLang="nb-N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352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89B439-96CD-4D42-97E7-FE3BBBB0AB78}"/>
              </a:ext>
            </a:extLst>
          </p:cNvPr>
          <p:cNvSpPr>
            <a:spLocks noGrp="1"/>
          </p:cNvSpPr>
          <p:nvPr>
            <p:ph type="title"/>
          </p:nvPr>
        </p:nvSpPr>
        <p:spPr>
          <a:xfrm>
            <a:off x="355600" y="985904"/>
            <a:ext cx="10998200" cy="1325563"/>
          </a:xfrm>
        </p:spPr>
        <p:txBody>
          <a:bodyPr>
            <a:normAutofit/>
          </a:bodyPr>
          <a:lstStyle/>
          <a:p>
            <a:r>
              <a:rPr lang="nn-NO" sz="3200" dirty="0"/>
              <a:t>Utfordringsbiletet i Helse, sosial og omsorg</a:t>
            </a:r>
          </a:p>
        </p:txBody>
      </p:sp>
      <p:sp>
        <p:nvSpPr>
          <p:cNvPr id="3" name="Plassholder for innhold 2">
            <a:extLst>
              <a:ext uri="{FF2B5EF4-FFF2-40B4-BE49-F238E27FC236}">
                <a16:creationId xmlns:a16="http://schemas.microsoft.com/office/drawing/2014/main" id="{9B8C91FF-F56A-4FC0-9E83-E8DC033DFDDE}"/>
              </a:ext>
            </a:extLst>
          </p:cNvPr>
          <p:cNvSpPr>
            <a:spLocks noGrp="1"/>
          </p:cNvSpPr>
          <p:nvPr>
            <p:ph idx="1"/>
          </p:nvPr>
        </p:nvSpPr>
        <p:spPr>
          <a:xfrm>
            <a:off x="355600" y="1981200"/>
            <a:ext cx="11592560" cy="4876800"/>
          </a:xfrm>
        </p:spPr>
        <p:txBody>
          <a:bodyPr>
            <a:normAutofit/>
          </a:bodyPr>
          <a:lstStyle/>
          <a:p>
            <a:pPr marL="0" indent="0">
              <a:buNone/>
            </a:pPr>
            <a:r>
              <a:rPr lang="nn-NO" sz="2000" b="1" dirty="0">
                <a:cs typeface="Times New Roman" panose="02020603050405020304" pitchFamily="18" charset="0"/>
              </a:rPr>
              <a:t>Ei «usynleg» og ikkje-kompensert oppgåveoverføring til kommunane:</a:t>
            </a:r>
          </a:p>
          <a:p>
            <a:pPr marL="0" indent="0">
              <a:buNone/>
            </a:pPr>
            <a:endParaRPr lang="nn-NO" sz="2000" b="1" dirty="0">
              <a:cs typeface="Times New Roman" panose="02020603050405020304" pitchFamily="18" charset="0"/>
            </a:endParaRPr>
          </a:p>
          <a:p>
            <a:pPr>
              <a:buFont typeface="Wingdings" panose="05000000000000000000" pitchFamily="2" charset="2"/>
              <a:buChar char="ü"/>
            </a:pPr>
            <a:r>
              <a:rPr lang="nb-NO" sz="2000" dirty="0">
                <a:cs typeface="Times New Roman" panose="02020603050405020304" pitchFamily="18" charset="0"/>
              </a:rPr>
              <a:t> Nedbygging av spesialisthelsetenesta: Psykiatri, rus, somatikk og demens.</a:t>
            </a:r>
          </a:p>
          <a:p>
            <a:pPr>
              <a:buFont typeface="Wingdings" panose="05000000000000000000" pitchFamily="2" charset="2"/>
              <a:buChar char="ü"/>
            </a:pPr>
            <a:r>
              <a:rPr lang="nn-NO" sz="2000" dirty="0">
                <a:cs typeface="Times New Roman" panose="02020603050405020304" pitchFamily="18" charset="0"/>
              </a:rPr>
              <a:t> Nedbygging av døgnplassar – utskrivingsklar men ikkje ferdigbehandla.</a:t>
            </a:r>
          </a:p>
          <a:p>
            <a:pPr>
              <a:buFont typeface="Wingdings" panose="05000000000000000000" pitchFamily="2" charset="2"/>
              <a:buChar char="ü"/>
            </a:pPr>
            <a:r>
              <a:rPr lang="nb-NO" sz="2000" dirty="0">
                <a:cs typeface="Times New Roman" panose="02020603050405020304" pitchFamily="18" charset="0"/>
              </a:rPr>
              <a:t> Krav til profesjoner: lege, ergoterapeut, psykologar</a:t>
            </a:r>
          </a:p>
          <a:p>
            <a:pPr marL="285750" indent="-285750">
              <a:buFont typeface="Wingdings" panose="05000000000000000000" pitchFamily="2" charset="2"/>
              <a:buChar char="ü"/>
            </a:pPr>
            <a:r>
              <a:rPr lang="nn-NO" sz="2000" dirty="0">
                <a:cs typeface="Times New Roman" panose="02020603050405020304" pitchFamily="18" charset="0"/>
              </a:rPr>
              <a:t>Ny barnevern/-oppvekstreform: </a:t>
            </a:r>
            <a:r>
              <a:rPr lang="nn-NO" sz="2000" dirty="0">
                <a:cs typeface="Segoe UI" panose="020B0502040204020203" pitchFamily="34" charset="0"/>
              </a:rPr>
              <a:t>med</a:t>
            </a:r>
            <a:r>
              <a:rPr lang="nn-NO" sz="2000" dirty="0">
                <a:effectLst/>
                <a:latin typeface="Verdana" panose="020B0604030504040204" pitchFamily="34" charset="0"/>
                <a:ea typeface="Times New Roman" panose="02020603050405020304" pitchFamily="18" charset="0"/>
                <a:cs typeface="Segoe UI" panose="020B0502040204020203" pitchFamily="34" charset="0"/>
              </a:rPr>
              <a:t> store endringar i finansiering og tenestutøving i barnevernfeltet med verknad frå 01.01.2022.  </a:t>
            </a:r>
            <a:endParaRPr lang="nn-NO"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nn-NO" sz="2000" dirty="0">
                <a:effectLst/>
                <a:latin typeface="Verdana" panose="020B0604030504040204" pitchFamily="34" charset="0"/>
                <a:ea typeface="Times New Roman" panose="02020603050405020304" pitchFamily="18" charset="0"/>
                <a:cs typeface="Segoe UI" panose="020B0502040204020203" pitchFamily="34" charset="0"/>
              </a:rPr>
              <a:t>Auka betalingsplikt for kommunane ved auke i innslagspunktet til ressurskrevjande brukarar.</a:t>
            </a:r>
            <a:endParaRPr lang="nn-NO" sz="2000" dirty="0">
              <a:cs typeface="Times New Roman" panose="02020603050405020304" pitchFamily="18" charset="0"/>
            </a:endParaRPr>
          </a:p>
          <a:p>
            <a:endParaRPr lang="nn-NO" dirty="0"/>
          </a:p>
          <a:p>
            <a:r>
              <a:rPr lang="nn-NO" dirty="0"/>
              <a:t>Eksterne prosjektmidlar til store deler av einskilde tenester (NAV, psykisk helse og førebyggjande tiltak «aktive saman»</a:t>
            </a:r>
            <a:endParaRPr lang="en-US" dirty="0"/>
          </a:p>
          <a:p>
            <a:endParaRPr lang="nn-NO" sz="7200" dirty="0"/>
          </a:p>
          <a:p>
            <a:endParaRPr lang="nn-NO" dirty="0"/>
          </a:p>
        </p:txBody>
      </p:sp>
      <p:sp>
        <p:nvSpPr>
          <p:cNvPr id="4" name="Plassholder for dato 3">
            <a:extLst>
              <a:ext uri="{FF2B5EF4-FFF2-40B4-BE49-F238E27FC236}">
                <a16:creationId xmlns:a16="http://schemas.microsoft.com/office/drawing/2014/main" id="{33CE1BF6-459E-43CC-AB58-6F250D11BAA2}"/>
              </a:ext>
            </a:extLst>
          </p:cNvPr>
          <p:cNvSpPr>
            <a:spLocks noGrp="1"/>
          </p:cNvSpPr>
          <p:nvPr>
            <p:ph type="dt" sz="half" idx="10"/>
          </p:nvPr>
        </p:nvSpPr>
        <p:spPr/>
        <p:txBody>
          <a:bodyPr/>
          <a:lstStyle/>
          <a:p>
            <a:fld id="{ACA9F0CC-42A3-DD4B-9661-24D26316FF76}" type="datetime1">
              <a:rPr lang="nb-NO" smtClean="0"/>
              <a:t>27.10.2021</a:t>
            </a:fld>
            <a:endParaRPr lang="nb-NO" dirty="0"/>
          </a:p>
        </p:txBody>
      </p:sp>
      <p:sp>
        <p:nvSpPr>
          <p:cNvPr id="5" name="Plassholder for lysbildenummer 4">
            <a:extLst>
              <a:ext uri="{FF2B5EF4-FFF2-40B4-BE49-F238E27FC236}">
                <a16:creationId xmlns:a16="http://schemas.microsoft.com/office/drawing/2014/main" id="{2CD1E399-1ACF-4FD5-A112-D156410A74CC}"/>
              </a:ext>
            </a:extLst>
          </p:cNvPr>
          <p:cNvSpPr>
            <a:spLocks noGrp="1"/>
          </p:cNvSpPr>
          <p:nvPr>
            <p:ph type="sldNum" sz="quarter" idx="11"/>
          </p:nvPr>
        </p:nvSpPr>
        <p:spPr/>
        <p:txBody>
          <a:bodyPr/>
          <a:lstStyle/>
          <a:p>
            <a:fld id="{F01D463A-FC5E-AF45-99CA-E13DF8085A53}" type="slidenum">
              <a:rPr lang="nb-NO" smtClean="0"/>
              <a:pPr/>
              <a:t>4</a:t>
            </a:fld>
            <a:endParaRPr lang="nb-NO" dirty="0"/>
          </a:p>
        </p:txBody>
      </p:sp>
    </p:spTree>
    <p:extLst>
      <p:ext uri="{BB962C8B-B14F-4D97-AF65-F5344CB8AC3E}">
        <p14:creationId xmlns:p14="http://schemas.microsoft.com/office/powerpoint/2010/main" val="3957919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DE6EF5-1E7D-48BD-A70A-DB08A79796B0}"/>
              </a:ext>
            </a:extLst>
          </p:cNvPr>
          <p:cNvSpPr>
            <a:spLocks noGrp="1"/>
          </p:cNvSpPr>
          <p:nvPr>
            <p:ph type="title"/>
          </p:nvPr>
        </p:nvSpPr>
        <p:spPr>
          <a:xfrm>
            <a:off x="914400" y="783754"/>
            <a:ext cx="10439400" cy="498509"/>
          </a:xfrm>
        </p:spPr>
        <p:txBody>
          <a:bodyPr>
            <a:normAutofit fontScale="90000"/>
          </a:bodyPr>
          <a:lstStyle/>
          <a:p>
            <a:r>
              <a:rPr lang="nn-NO" sz="3600" dirty="0"/>
              <a:t>Økonomiske utfordring i etaten	</a:t>
            </a:r>
            <a:endParaRPr lang="nn-NO" dirty="0"/>
          </a:p>
        </p:txBody>
      </p:sp>
      <p:sp>
        <p:nvSpPr>
          <p:cNvPr id="3" name="Plassholder for innhold 2">
            <a:extLst>
              <a:ext uri="{FF2B5EF4-FFF2-40B4-BE49-F238E27FC236}">
                <a16:creationId xmlns:a16="http://schemas.microsoft.com/office/drawing/2014/main" id="{1F0F0789-D0CE-49F3-82C4-33AD3915B547}"/>
              </a:ext>
            </a:extLst>
          </p:cNvPr>
          <p:cNvSpPr>
            <a:spLocks noGrp="1"/>
          </p:cNvSpPr>
          <p:nvPr>
            <p:ph idx="1"/>
          </p:nvPr>
        </p:nvSpPr>
        <p:spPr>
          <a:xfrm>
            <a:off x="352925" y="1282263"/>
            <a:ext cx="11301663" cy="5157110"/>
          </a:xfrm>
        </p:spPr>
        <p:txBody>
          <a:bodyPr>
            <a:normAutofit/>
          </a:bodyPr>
          <a:lstStyle/>
          <a:p>
            <a:pPr marL="342900" indent="-342900" fontAlgn="base">
              <a:buFont typeface="Wingdings" panose="05000000000000000000" pitchFamily="2" charset="2"/>
              <a:buChar char="ü"/>
            </a:pPr>
            <a:r>
              <a:rPr lang="nn-NO" dirty="0"/>
              <a:t>Store kostnadar til ressurskrevjande brukarar​</a:t>
            </a:r>
          </a:p>
          <a:p>
            <a:pPr marL="342900" indent="-342900" fontAlgn="base">
              <a:buFont typeface="Wingdings" panose="05000000000000000000" pitchFamily="2" charset="2"/>
              <a:buChar char="ü"/>
            </a:pPr>
            <a:r>
              <a:rPr lang="nn-NO" dirty="0"/>
              <a:t>Auke i individuelle tenester i </a:t>
            </a:r>
            <a:r>
              <a:rPr lang="nn-NO" dirty="0" err="1"/>
              <a:t>habilitering</a:t>
            </a:r>
            <a:r>
              <a:rPr lang="nn-NO" dirty="0"/>
              <a:t>.</a:t>
            </a:r>
          </a:p>
          <a:p>
            <a:pPr marL="342900" indent="-342900" fontAlgn="base">
              <a:buFont typeface="Wingdings" panose="05000000000000000000" pitchFamily="2" charset="2"/>
              <a:buChar char="ü"/>
            </a:pPr>
            <a:r>
              <a:rPr lang="nn-NO" dirty="0"/>
              <a:t>Innarbeida</a:t>
            </a:r>
            <a:r>
              <a:rPr lang="en-US" dirty="0"/>
              <a:t> 1,8 </a:t>
            </a:r>
            <a:r>
              <a:rPr lang="nn-NO" dirty="0"/>
              <a:t>lækjarårsverk</a:t>
            </a:r>
            <a:r>
              <a:rPr lang="en-US" dirty="0"/>
              <a:t> i KB</a:t>
            </a:r>
          </a:p>
          <a:p>
            <a:pPr marL="342900" indent="-342900" fontAlgn="base">
              <a:buFont typeface="Wingdings" panose="05000000000000000000" pitchFamily="2" charset="2"/>
              <a:buChar char="ü"/>
            </a:pPr>
            <a:r>
              <a:rPr lang="nn-NO" dirty="0">
                <a:effectLst/>
                <a:latin typeface="Verdana" panose="020B0604030504040204" pitchFamily="34" charset="0"/>
                <a:ea typeface="Times New Roman" panose="02020603050405020304" pitchFamily="18" charset="0"/>
                <a:cs typeface="Segoe UI" panose="020B0502040204020203" pitchFamily="34" charset="0"/>
              </a:rPr>
              <a:t>Endringar i brukarbehov på sjukeheimen - møter grunnbemanningsfaktorane. </a:t>
            </a:r>
          </a:p>
          <a:p>
            <a:pPr fontAlgn="base"/>
            <a:endParaRPr lang="nn-NO" dirty="0">
              <a:effectLst/>
              <a:latin typeface="Verdana" panose="020B0604030504040204" pitchFamily="34" charset="0"/>
              <a:ea typeface="Times New Roman" panose="02020603050405020304" pitchFamily="18" charset="0"/>
              <a:cs typeface="Segoe UI" panose="020B0502040204020203" pitchFamily="34" charset="0"/>
            </a:endParaRPr>
          </a:p>
          <a:p>
            <a:pPr marL="342900" indent="-342900" fontAlgn="base">
              <a:buFont typeface="Wingdings" panose="05000000000000000000" pitchFamily="2" charset="2"/>
              <a:buChar char="ü"/>
            </a:pPr>
            <a:r>
              <a:rPr lang="nn-NO" dirty="0">
                <a:effectLst/>
                <a:latin typeface="Verdana" panose="020B0604030504040204" pitchFamily="34" charset="0"/>
                <a:ea typeface="Times New Roman" panose="02020603050405020304" pitchFamily="18" charset="0"/>
                <a:cs typeface="Segoe UI" panose="020B0502040204020203" pitchFamily="34" charset="0"/>
              </a:rPr>
              <a:t>Lagt inn eittårige tiltak for å kome i økonomisk balanse</a:t>
            </a:r>
          </a:p>
          <a:p>
            <a:pPr marL="342900" indent="-342900" fontAlgn="base">
              <a:buFont typeface="Wingdings" panose="05000000000000000000" pitchFamily="2" charset="2"/>
              <a:buChar char="ü"/>
            </a:pPr>
            <a:r>
              <a:rPr lang="nn-NO" dirty="0">
                <a:cs typeface="Segoe UI" panose="020B0502040204020203" pitchFamily="34" charset="0"/>
              </a:rPr>
              <a:t>Lagt inn </a:t>
            </a:r>
            <a:r>
              <a:rPr lang="nn-NO" dirty="0"/>
              <a:t> minimum av sjuke/-vikarutgifter i heile etaten</a:t>
            </a:r>
          </a:p>
          <a:p>
            <a:pPr marL="342900" indent="-342900" fontAlgn="base">
              <a:buFont typeface="Wingdings" panose="05000000000000000000" pitchFamily="2" charset="2"/>
              <a:buChar char="ü"/>
            </a:pPr>
            <a:r>
              <a:rPr lang="nn-NO" dirty="0"/>
              <a:t>Digitalisering med reduksjon i årsverk</a:t>
            </a:r>
          </a:p>
          <a:p>
            <a:pPr fontAlgn="base"/>
            <a:endParaRPr lang="nn-NO" dirty="0"/>
          </a:p>
          <a:p>
            <a:pPr fontAlgn="base"/>
            <a:r>
              <a:rPr lang="nn-NO" b="1" dirty="0"/>
              <a:t>Avgjerande at ein får ei dreiing i tenestene.</a:t>
            </a:r>
          </a:p>
          <a:p>
            <a:pPr marL="285750" indent="-285750" fontAlgn="base">
              <a:buFont typeface="Wingdings" panose="05000000000000000000" pitchFamily="2" charset="2"/>
              <a:buChar char="ü"/>
            </a:pPr>
            <a:r>
              <a:rPr lang="nn-NO" dirty="0"/>
              <a:t>Helse og omsorgsplan</a:t>
            </a:r>
          </a:p>
          <a:p>
            <a:pPr marL="285750" indent="-285750" fontAlgn="base">
              <a:buFont typeface="Wingdings" panose="05000000000000000000" pitchFamily="2" charset="2"/>
              <a:buChar char="ü"/>
            </a:pPr>
            <a:r>
              <a:rPr lang="nn-NO" sz="1800" dirty="0">
                <a:effectLst/>
                <a:latin typeface="Verdana" panose="020B0604030504040204" pitchFamily="34" charset="0"/>
                <a:ea typeface="Times New Roman" panose="02020603050405020304" pitchFamily="18" charset="0"/>
                <a:cs typeface="Segoe UI" panose="020B0502040204020203" pitchFamily="34" charset="0"/>
              </a:rPr>
              <a:t>Omstillingsområder vil påverke arbeidsmetodane i førebyggjande arbeid i helse.</a:t>
            </a:r>
          </a:p>
          <a:p>
            <a:pPr marL="285750" indent="-285750" fontAlgn="base">
              <a:buFont typeface="Wingdings" panose="05000000000000000000" pitchFamily="2" charset="2"/>
              <a:buChar char="ü"/>
            </a:pPr>
            <a:r>
              <a:rPr lang="nn-NO" sz="1800" dirty="0">
                <a:effectLst/>
                <a:latin typeface="Verdana" panose="020B0604030504040204" pitchFamily="34" charset="0"/>
                <a:ea typeface="Times New Roman" panose="02020603050405020304" pitchFamily="18" charset="0"/>
                <a:cs typeface="Segoe UI" panose="020B0502040204020203" pitchFamily="34" charset="0"/>
              </a:rPr>
              <a:t>Endringar i barnevern/oppvekstreforma vil påverke arbeidsmetodane i førebyggjande arbeid </a:t>
            </a:r>
            <a:r>
              <a:rPr lang="nn-NO" dirty="0">
                <a:ea typeface="Times New Roman" panose="02020603050405020304" pitchFamily="18" charset="0"/>
                <a:cs typeface="Segoe UI" panose="020B0502040204020203" pitchFamily="34" charset="0"/>
              </a:rPr>
              <a:t>både </a:t>
            </a:r>
            <a:r>
              <a:rPr lang="nn-NO" sz="1800" dirty="0">
                <a:effectLst/>
                <a:latin typeface="Verdana" panose="020B0604030504040204" pitchFamily="34" charset="0"/>
                <a:ea typeface="Times New Roman" panose="02020603050405020304" pitchFamily="18" charset="0"/>
                <a:cs typeface="Segoe UI" panose="020B0502040204020203" pitchFamily="34" charset="0"/>
              </a:rPr>
              <a:t>helse- og oppvekstfeltet.  </a:t>
            </a:r>
          </a:p>
          <a:p>
            <a:pPr fontAlgn="base"/>
            <a:endParaRPr lang="nn-NO" dirty="0"/>
          </a:p>
          <a:p>
            <a:pPr fontAlgn="base"/>
            <a:endParaRPr lang="nn-NO" dirty="0"/>
          </a:p>
          <a:p>
            <a:endParaRPr lang="nn-NO" dirty="0"/>
          </a:p>
        </p:txBody>
      </p:sp>
      <p:sp>
        <p:nvSpPr>
          <p:cNvPr id="4" name="Plassholder for dato 3">
            <a:extLst>
              <a:ext uri="{FF2B5EF4-FFF2-40B4-BE49-F238E27FC236}">
                <a16:creationId xmlns:a16="http://schemas.microsoft.com/office/drawing/2014/main" id="{2F53B1CB-DA9E-4C3F-B87C-EA2493D93FEC}"/>
              </a:ext>
            </a:extLst>
          </p:cNvPr>
          <p:cNvSpPr>
            <a:spLocks noGrp="1"/>
          </p:cNvSpPr>
          <p:nvPr>
            <p:ph type="dt" sz="half" idx="10"/>
          </p:nvPr>
        </p:nvSpPr>
        <p:spPr/>
        <p:txBody>
          <a:bodyPr/>
          <a:lstStyle/>
          <a:p>
            <a:fld id="{ACA9F0CC-42A3-DD4B-9661-24D26316FF76}" type="datetime1">
              <a:rPr lang="nb-NO" smtClean="0"/>
              <a:t>27.10.2021</a:t>
            </a:fld>
            <a:endParaRPr lang="nb-NO" dirty="0"/>
          </a:p>
        </p:txBody>
      </p:sp>
      <p:sp>
        <p:nvSpPr>
          <p:cNvPr id="5" name="Plassholder for lysbildenummer 4">
            <a:extLst>
              <a:ext uri="{FF2B5EF4-FFF2-40B4-BE49-F238E27FC236}">
                <a16:creationId xmlns:a16="http://schemas.microsoft.com/office/drawing/2014/main" id="{023C12A1-9F68-40E9-B8C0-AACC290CE7EA}"/>
              </a:ext>
            </a:extLst>
          </p:cNvPr>
          <p:cNvSpPr>
            <a:spLocks noGrp="1"/>
          </p:cNvSpPr>
          <p:nvPr>
            <p:ph type="sldNum" sz="quarter" idx="11"/>
          </p:nvPr>
        </p:nvSpPr>
        <p:spPr/>
        <p:txBody>
          <a:bodyPr/>
          <a:lstStyle/>
          <a:p>
            <a:fld id="{F01D463A-FC5E-AF45-99CA-E13DF8085A53}" type="slidenum">
              <a:rPr lang="nb-NO" smtClean="0"/>
              <a:pPr/>
              <a:t>5</a:t>
            </a:fld>
            <a:endParaRPr lang="nb-NO" dirty="0"/>
          </a:p>
        </p:txBody>
      </p:sp>
    </p:spTree>
    <p:extLst>
      <p:ext uri="{BB962C8B-B14F-4D97-AF65-F5344CB8AC3E}">
        <p14:creationId xmlns:p14="http://schemas.microsoft.com/office/powerpoint/2010/main" val="2393374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E071E0-8E5A-4FAF-A1D4-ACD253588D3A}"/>
              </a:ext>
            </a:extLst>
          </p:cNvPr>
          <p:cNvSpPr>
            <a:spLocks noGrp="1"/>
          </p:cNvSpPr>
          <p:nvPr>
            <p:ph type="title"/>
          </p:nvPr>
        </p:nvSpPr>
        <p:spPr/>
        <p:txBody>
          <a:bodyPr/>
          <a:lstStyle/>
          <a:p>
            <a:r>
              <a:rPr lang="nn-NO" dirty="0"/>
              <a:t>Målsetting for Helse, sosial og omsorg</a:t>
            </a:r>
          </a:p>
        </p:txBody>
      </p:sp>
      <p:sp>
        <p:nvSpPr>
          <p:cNvPr id="3" name="Plassholder for dato 2">
            <a:extLst>
              <a:ext uri="{FF2B5EF4-FFF2-40B4-BE49-F238E27FC236}">
                <a16:creationId xmlns:a16="http://schemas.microsoft.com/office/drawing/2014/main" id="{B55EF471-FAF9-452A-BDB3-BC13D297DCBD}"/>
              </a:ext>
            </a:extLst>
          </p:cNvPr>
          <p:cNvSpPr>
            <a:spLocks noGrp="1"/>
          </p:cNvSpPr>
          <p:nvPr>
            <p:ph type="dt" sz="half" idx="10"/>
          </p:nvPr>
        </p:nvSpPr>
        <p:spPr/>
        <p:txBody>
          <a:bodyPr/>
          <a:lstStyle/>
          <a:p>
            <a:fld id="{ACA9F0CC-42A3-DD4B-9661-24D26316FF76}" type="datetime1">
              <a:rPr lang="nb-NO" smtClean="0"/>
              <a:pPr/>
              <a:t>27.10.2021</a:t>
            </a:fld>
            <a:endParaRPr lang="nb-NO" dirty="0"/>
          </a:p>
        </p:txBody>
      </p:sp>
      <p:sp>
        <p:nvSpPr>
          <p:cNvPr id="4" name="Plassholder for lysbildenummer 3">
            <a:extLst>
              <a:ext uri="{FF2B5EF4-FFF2-40B4-BE49-F238E27FC236}">
                <a16:creationId xmlns:a16="http://schemas.microsoft.com/office/drawing/2014/main" id="{92375E05-B452-42E0-923F-029EA5607D20}"/>
              </a:ext>
            </a:extLst>
          </p:cNvPr>
          <p:cNvSpPr>
            <a:spLocks noGrp="1"/>
          </p:cNvSpPr>
          <p:nvPr>
            <p:ph type="sldNum" sz="quarter" idx="11"/>
          </p:nvPr>
        </p:nvSpPr>
        <p:spPr/>
        <p:txBody>
          <a:bodyPr/>
          <a:lstStyle/>
          <a:p>
            <a:fld id="{F01D463A-FC5E-AF45-99CA-E13DF8085A53}" type="slidenum">
              <a:rPr lang="nb-NO" smtClean="0"/>
              <a:pPr/>
              <a:t>6</a:t>
            </a:fld>
            <a:endParaRPr lang="nb-NO" dirty="0"/>
          </a:p>
        </p:txBody>
      </p:sp>
      <p:sp>
        <p:nvSpPr>
          <p:cNvPr id="6" name="Rektangel 5">
            <a:extLst>
              <a:ext uri="{FF2B5EF4-FFF2-40B4-BE49-F238E27FC236}">
                <a16:creationId xmlns:a16="http://schemas.microsoft.com/office/drawing/2014/main" id="{9D692404-2DC9-4CD4-8A82-6B9394BBCB7F}"/>
              </a:ext>
            </a:extLst>
          </p:cNvPr>
          <p:cNvSpPr/>
          <p:nvPr/>
        </p:nvSpPr>
        <p:spPr>
          <a:xfrm>
            <a:off x="449942" y="1532446"/>
            <a:ext cx="11146971" cy="4339650"/>
          </a:xfrm>
          <a:prstGeom prst="rect">
            <a:avLst/>
          </a:prstGeom>
        </p:spPr>
        <p:txBody>
          <a:bodyPr wrap="square">
            <a:spAutoFit/>
          </a:bodyPr>
          <a:lstStyle/>
          <a:p>
            <a:endParaRPr lang="nn-NO" dirty="0">
              <a:solidFill>
                <a:srgbClr val="000000"/>
              </a:solidFill>
              <a:latin typeface="Times New Roman" panose="02020603050405020304" pitchFamily="18" charset="0"/>
            </a:endParaRPr>
          </a:p>
          <a:p>
            <a:endParaRPr lang="nn-NO" b="1" dirty="0"/>
          </a:p>
          <a:p>
            <a:pPr fontAlgn="base"/>
            <a:r>
              <a:rPr lang="nn-NO" sz="2000" b="1" dirty="0">
                <a:latin typeface="Verdana" panose="020B0604030504040204" pitchFamily="34" charset="0"/>
                <a:ea typeface="Verdana" panose="020B0604030504040204" pitchFamily="34" charset="0"/>
                <a:cs typeface="Verdana" panose="020B0604030504040204" pitchFamily="34" charset="0"/>
              </a:rPr>
              <a:t>Digitalisering</a:t>
            </a:r>
            <a:r>
              <a:rPr lang="en-US" sz="2000" dirty="0">
                <a:latin typeface="Verdana" panose="020B0604030504040204" pitchFamily="34" charset="0"/>
                <a:ea typeface="Verdana" panose="020B0604030504040204" pitchFamily="34" charset="0"/>
                <a:cs typeface="Verdana" panose="020B0604030504040204" pitchFamily="34" charset="0"/>
              </a:rPr>
              <a:t>​</a:t>
            </a:r>
          </a:p>
          <a:p>
            <a:pPr marL="342900" indent="-342900" fontAlgn="base">
              <a:buFont typeface="Wingdings" panose="05000000000000000000" pitchFamily="2" charset="2"/>
              <a:buChar char="Ø"/>
            </a:pPr>
            <a:r>
              <a:rPr lang="nn-NO" sz="2000" dirty="0">
                <a:latin typeface="Verdana" panose="020B0604030504040204" pitchFamily="34" charset="0"/>
                <a:ea typeface="Verdana" panose="020B0604030504040204" pitchFamily="34" charset="0"/>
                <a:cs typeface="Verdana" panose="020B0604030504040204" pitchFamily="34" charset="0"/>
              </a:rPr>
              <a:t>Digitalisering skal bidra til at kommunen tilpassar tenestene meir til innbyggjarane sine behov, med meir effektive og nyskapande tenester. </a:t>
            </a:r>
            <a:r>
              <a:rPr lang="en-US" sz="2000" dirty="0">
                <a:latin typeface="Verdana" panose="020B0604030504040204" pitchFamily="34" charset="0"/>
                <a:ea typeface="Verdana" panose="020B0604030504040204" pitchFamily="34" charset="0"/>
                <a:cs typeface="Verdana" panose="020B0604030504040204" pitchFamily="34" charset="0"/>
              </a:rPr>
              <a:t>​</a:t>
            </a:r>
          </a:p>
          <a:p>
            <a:pPr marL="342900" indent="-342900" fontAlgn="base">
              <a:buFont typeface="Wingdings" panose="05000000000000000000" pitchFamily="2" charset="2"/>
              <a:buChar char="Ø"/>
            </a:pPr>
            <a:r>
              <a:rPr lang="nn-NO" sz="2000" dirty="0">
                <a:latin typeface="Verdana" panose="020B0604030504040204" pitchFamily="34" charset="0"/>
                <a:ea typeface="Verdana" panose="020B0604030504040204" pitchFamily="34" charset="0"/>
                <a:cs typeface="Verdana" panose="020B0604030504040204" pitchFamily="34" charset="0"/>
              </a:rPr>
              <a:t>Bruk av omsorgsteknologi skal vera med å bidra til trygge og tilpassa tenester og føre til at innbyggjarar med ulike hjelpebehov kan bu i eigen heim.</a:t>
            </a:r>
            <a:r>
              <a:rPr lang="nn-NO" sz="1200" dirty="0">
                <a:latin typeface="Verdana" panose="020B0604030504040204" pitchFamily="34" charset="0"/>
                <a:ea typeface="Verdana" panose="020B0604030504040204" pitchFamily="34" charset="0"/>
                <a:cs typeface="Verdana" panose="020B0604030504040204" pitchFamily="34" charset="0"/>
              </a:rPr>
              <a:t> (Økonomiske innsparingar vert synleggjort i budsjettet</a:t>
            </a:r>
            <a:r>
              <a:rPr lang="nn-NO" sz="2000" dirty="0">
                <a:latin typeface="Verdana" panose="020B0604030504040204" pitchFamily="34" charset="0"/>
                <a:ea typeface="Verdana" panose="020B0604030504040204" pitchFamily="34" charset="0"/>
                <a:cs typeface="Verdana" panose="020B0604030504040204" pitchFamily="34" charset="0"/>
              </a:rPr>
              <a:t>).</a:t>
            </a:r>
            <a:r>
              <a:rPr lang="en-US" sz="2000" dirty="0">
                <a:latin typeface="Verdana" panose="020B0604030504040204" pitchFamily="34" charset="0"/>
                <a:ea typeface="Verdana" panose="020B0604030504040204" pitchFamily="34" charset="0"/>
                <a:cs typeface="Verdana" panose="020B0604030504040204" pitchFamily="34" charset="0"/>
              </a:rPr>
              <a:t>​</a:t>
            </a:r>
          </a:p>
          <a:p>
            <a:pPr fontAlgn="base"/>
            <a:r>
              <a:rPr lang="nn-NO" sz="2000" dirty="0">
                <a:latin typeface="Verdana" panose="020B0604030504040204" pitchFamily="34" charset="0"/>
                <a:ea typeface="Verdana" panose="020B0604030504040204" pitchFamily="34" charset="0"/>
                <a:cs typeface="Verdana" panose="020B0604030504040204" pitchFamily="34" charset="0"/>
              </a:rPr>
              <a:t>​</a:t>
            </a:r>
          </a:p>
          <a:p>
            <a:pPr fontAlgn="base"/>
            <a:r>
              <a:rPr lang="nn-NO" sz="2000" b="1" dirty="0">
                <a:latin typeface="Verdana" panose="020B0604030504040204" pitchFamily="34" charset="0"/>
                <a:ea typeface="Verdana" panose="020B0604030504040204" pitchFamily="34" charset="0"/>
                <a:cs typeface="Verdana" panose="020B0604030504040204" pitchFamily="34" charset="0"/>
              </a:rPr>
              <a:t>Kompetanse og måloppnåing</a:t>
            </a:r>
            <a:r>
              <a:rPr lang="nn-NO" sz="2000" dirty="0">
                <a:latin typeface="Verdana" panose="020B0604030504040204" pitchFamily="34" charset="0"/>
                <a:ea typeface="Verdana" panose="020B0604030504040204" pitchFamily="34" charset="0"/>
                <a:cs typeface="Verdana" panose="020B0604030504040204" pitchFamily="34" charset="0"/>
              </a:rPr>
              <a:t>​</a:t>
            </a:r>
          </a:p>
          <a:p>
            <a:pPr marL="342900" indent="-342900" fontAlgn="base">
              <a:buFont typeface="Wingdings" panose="05000000000000000000" pitchFamily="2" charset="2"/>
              <a:buChar char="Ø"/>
            </a:pPr>
            <a:r>
              <a:rPr lang="nn-NO" sz="2000" dirty="0">
                <a:latin typeface="Verdana" panose="020B0604030504040204" pitchFamily="34" charset="0"/>
                <a:ea typeface="Verdana" panose="020B0604030504040204" pitchFamily="34" charset="0"/>
                <a:cs typeface="Verdana" panose="020B0604030504040204" pitchFamily="34" charset="0"/>
              </a:rPr>
              <a:t>Fitjar kommune har kompetente og myndiggjorte medarbeidarar som når måla for tenestene.</a:t>
            </a:r>
            <a:r>
              <a:rPr lang="en-US" sz="2000" dirty="0">
                <a:latin typeface="Verdana" panose="020B0604030504040204" pitchFamily="34" charset="0"/>
                <a:ea typeface="Verdana" panose="020B0604030504040204" pitchFamily="34" charset="0"/>
                <a:cs typeface="Verdana" panose="020B0604030504040204" pitchFamily="34" charset="0"/>
              </a:rPr>
              <a:t>​</a:t>
            </a:r>
          </a:p>
          <a:p>
            <a:pPr marL="342900" indent="-342900" fontAlgn="base">
              <a:buFont typeface="Wingdings" panose="05000000000000000000" pitchFamily="2" charset="2"/>
              <a:buChar char="Ø"/>
            </a:pPr>
            <a:r>
              <a:rPr lang="nn-NO" sz="2000" dirty="0">
                <a:latin typeface="Verdana" panose="020B0604030504040204" pitchFamily="34" charset="0"/>
                <a:ea typeface="Verdana" panose="020B0604030504040204" pitchFamily="34" charset="0"/>
                <a:cs typeface="Verdana" panose="020B0604030504040204" pitchFamily="34" charset="0"/>
              </a:rPr>
              <a:t>Kompetansemobilisering på tvers av avdelingar og fag for å yta tenester der det trengst for brukarane.</a:t>
            </a:r>
            <a:r>
              <a:rPr lang="en-US" sz="2000"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401324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2F3D0E-E40C-462A-88C6-4EAAEEB581C6}"/>
              </a:ext>
            </a:extLst>
          </p:cNvPr>
          <p:cNvSpPr>
            <a:spLocks noGrp="1"/>
          </p:cNvSpPr>
          <p:nvPr>
            <p:ph type="title"/>
          </p:nvPr>
        </p:nvSpPr>
        <p:spPr/>
        <p:txBody>
          <a:bodyPr/>
          <a:lstStyle/>
          <a:p>
            <a:r>
              <a:rPr lang="nn-NO" dirty="0"/>
              <a:t>Målsetting for pleie og omsorg</a:t>
            </a:r>
          </a:p>
        </p:txBody>
      </p:sp>
      <p:sp>
        <p:nvSpPr>
          <p:cNvPr id="3" name="Plassholder for innhold 2">
            <a:extLst>
              <a:ext uri="{FF2B5EF4-FFF2-40B4-BE49-F238E27FC236}">
                <a16:creationId xmlns:a16="http://schemas.microsoft.com/office/drawing/2014/main" id="{760BEAB0-033F-4336-954E-2C80F4DC8B1A}"/>
              </a:ext>
            </a:extLst>
          </p:cNvPr>
          <p:cNvSpPr>
            <a:spLocks noGrp="1"/>
          </p:cNvSpPr>
          <p:nvPr>
            <p:ph idx="1"/>
          </p:nvPr>
        </p:nvSpPr>
        <p:spPr>
          <a:xfrm>
            <a:off x="914400" y="2133600"/>
            <a:ext cx="10439400" cy="4305772"/>
          </a:xfrm>
        </p:spPr>
        <p:txBody>
          <a:bodyPr/>
          <a:lstStyle/>
          <a:p>
            <a:pPr marL="342900" indent="-342900">
              <a:buFont typeface="Wingdings" panose="05000000000000000000" pitchFamily="2" charset="2"/>
              <a:buChar char="Ø"/>
            </a:pPr>
            <a:r>
              <a:rPr lang="nn-NO" sz="2000" dirty="0"/>
              <a:t>Styrka nedste trinna i omsorgstrappa: </a:t>
            </a:r>
            <a:r>
              <a:rPr lang="nn-NO" sz="2000" dirty="0">
                <a:solidFill>
                  <a:srgbClr val="000000"/>
                </a:solidFill>
              </a:rPr>
              <a:t>Auka innsats på førebygging, eigenmestring og aktivitet motverkar passivitet og einsemd, og skal slik bidra til at innbyggjarane i kommunen har mindre behov for helse- og omsorgstenester.</a:t>
            </a:r>
          </a:p>
          <a:p>
            <a:endParaRPr lang="nn-NO" sz="2000" dirty="0">
              <a:solidFill>
                <a:srgbClr val="000000"/>
              </a:solidFill>
            </a:endParaRPr>
          </a:p>
          <a:p>
            <a:pPr marL="342900" indent="-342900">
              <a:buFont typeface="Wingdings" panose="05000000000000000000" pitchFamily="2" charset="2"/>
              <a:buChar char="Ø"/>
            </a:pPr>
            <a:r>
              <a:rPr lang="nn-NO" sz="2000" dirty="0">
                <a:solidFill>
                  <a:srgbClr val="000000"/>
                </a:solidFill>
              </a:rPr>
              <a:t>Ny dimensjonering av dei øvste trinna i omsorgstrappa: Omsorgsbustad – døgnbemanna omsorgsbustad – institusjon, dette vil gje reduserte kostnadar i helse- og omsorgstenestene.</a:t>
            </a:r>
          </a:p>
          <a:p>
            <a:endParaRPr lang="nn-NO" sz="2000" dirty="0">
              <a:solidFill>
                <a:srgbClr val="000000"/>
              </a:solidFill>
            </a:endParaRPr>
          </a:p>
          <a:p>
            <a:pPr marL="342900" indent="-342900">
              <a:buFont typeface="Wingdings" panose="05000000000000000000" pitchFamily="2" charset="2"/>
              <a:buChar char="Ø"/>
            </a:pPr>
            <a:r>
              <a:rPr lang="nn-NO" sz="2000" dirty="0"/>
              <a:t>Tidleg tverrfagleg innsats vil få fleire i arbeid og færre på trygd, betra levekåra til sårbare familiar, barn og unge og hindre utanforskap.</a:t>
            </a:r>
            <a:endParaRPr lang="nn-NO" sz="2000" dirty="0">
              <a:solidFill>
                <a:srgbClr val="000000"/>
              </a:solidFill>
            </a:endParaRPr>
          </a:p>
          <a:p>
            <a:endParaRPr lang="nn-NO" dirty="0"/>
          </a:p>
        </p:txBody>
      </p:sp>
      <p:sp>
        <p:nvSpPr>
          <p:cNvPr id="4" name="Plassholder for dato 3">
            <a:extLst>
              <a:ext uri="{FF2B5EF4-FFF2-40B4-BE49-F238E27FC236}">
                <a16:creationId xmlns:a16="http://schemas.microsoft.com/office/drawing/2014/main" id="{1C9CA8EC-C896-4589-845B-0B73804B578D}"/>
              </a:ext>
            </a:extLst>
          </p:cNvPr>
          <p:cNvSpPr>
            <a:spLocks noGrp="1"/>
          </p:cNvSpPr>
          <p:nvPr>
            <p:ph type="dt" sz="half" idx="10"/>
          </p:nvPr>
        </p:nvSpPr>
        <p:spPr/>
        <p:txBody>
          <a:bodyPr/>
          <a:lstStyle/>
          <a:p>
            <a:fld id="{ACA9F0CC-42A3-DD4B-9661-24D26316FF76}" type="datetime1">
              <a:rPr lang="nb-NO" smtClean="0"/>
              <a:t>27.10.2021</a:t>
            </a:fld>
            <a:endParaRPr lang="nb-NO" dirty="0"/>
          </a:p>
        </p:txBody>
      </p:sp>
      <p:sp>
        <p:nvSpPr>
          <p:cNvPr id="5" name="Plassholder for lysbildenummer 4">
            <a:extLst>
              <a:ext uri="{FF2B5EF4-FFF2-40B4-BE49-F238E27FC236}">
                <a16:creationId xmlns:a16="http://schemas.microsoft.com/office/drawing/2014/main" id="{8943B26E-2358-4541-A24B-FB80FC0511BB}"/>
              </a:ext>
            </a:extLst>
          </p:cNvPr>
          <p:cNvSpPr>
            <a:spLocks noGrp="1"/>
          </p:cNvSpPr>
          <p:nvPr>
            <p:ph type="sldNum" sz="quarter" idx="11"/>
          </p:nvPr>
        </p:nvSpPr>
        <p:spPr/>
        <p:txBody>
          <a:bodyPr/>
          <a:lstStyle/>
          <a:p>
            <a:fld id="{F01D463A-FC5E-AF45-99CA-E13DF8085A53}" type="slidenum">
              <a:rPr lang="nb-NO" smtClean="0"/>
              <a:pPr/>
              <a:t>7</a:t>
            </a:fld>
            <a:endParaRPr lang="nb-NO" dirty="0"/>
          </a:p>
        </p:txBody>
      </p:sp>
    </p:spTree>
    <p:extLst>
      <p:ext uri="{BB962C8B-B14F-4D97-AF65-F5344CB8AC3E}">
        <p14:creationId xmlns:p14="http://schemas.microsoft.com/office/powerpoint/2010/main" val="3172896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9BC044-3AAB-41EC-B5CD-5F984792AB39}"/>
              </a:ext>
            </a:extLst>
          </p:cNvPr>
          <p:cNvSpPr>
            <a:spLocks noGrp="1"/>
          </p:cNvSpPr>
          <p:nvPr>
            <p:ph type="title"/>
          </p:nvPr>
        </p:nvSpPr>
        <p:spPr/>
        <p:txBody>
          <a:bodyPr/>
          <a:lstStyle/>
          <a:p>
            <a:r>
              <a:rPr lang="nn-NO" dirty="0"/>
              <a:t>Administrasjon</a:t>
            </a:r>
            <a:br>
              <a:rPr lang="nn-NO" dirty="0"/>
            </a:br>
            <a:r>
              <a:rPr lang="nn-NO" dirty="0"/>
              <a:t>	</a:t>
            </a:r>
          </a:p>
        </p:txBody>
      </p:sp>
      <p:sp>
        <p:nvSpPr>
          <p:cNvPr id="3" name="Plassholder for innhold 2">
            <a:extLst>
              <a:ext uri="{FF2B5EF4-FFF2-40B4-BE49-F238E27FC236}">
                <a16:creationId xmlns:a16="http://schemas.microsoft.com/office/drawing/2014/main" id="{4572E3B1-3ACE-4574-B932-AB043DC5C72C}"/>
              </a:ext>
            </a:extLst>
          </p:cNvPr>
          <p:cNvSpPr>
            <a:spLocks noGrp="1"/>
          </p:cNvSpPr>
          <p:nvPr>
            <p:ph idx="1"/>
          </p:nvPr>
        </p:nvSpPr>
        <p:spPr>
          <a:xfrm>
            <a:off x="402771" y="1676401"/>
            <a:ext cx="10620829" cy="4985656"/>
          </a:xfrm>
        </p:spPr>
        <p:txBody>
          <a:bodyPr>
            <a:normAutofit/>
          </a:bodyPr>
          <a:lstStyle/>
          <a:p>
            <a:pPr fontAlgn="base"/>
            <a:endParaRPr lang="nn-NO" dirty="0"/>
          </a:p>
          <a:p>
            <a:pPr marL="342900" indent="-342900" fontAlgn="base">
              <a:buFont typeface="Wingdings" panose="05000000000000000000" pitchFamily="2" charset="2"/>
              <a:buChar char="ü"/>
            </a:pPr>
            <a:endParaRPr lang="nn-NO" dirty="0"/>
          </a:p>
          <a:p>
            <a:pPr marL="342900" indent="-342900" fontAlgn="base">
              <a:buFont typeface="Wingdings" panose="05000000000000000000" pitchFamily="2" charset="2"/>
              <a:buChar char="ü"/>
            </a:pPr>
            <a:endParaRPr lang="nn-NO" dirty="0"/>
          </a:p>
          <a:p>
            <a:pPr marL="342900" indent="-342900" fontAlgn="base">
              <a:buFont typeface="Wingdings" panose="05000000000000000000" pitchFamily="2" charset="2"/>
              <a:buChar char="ü"/>
            </a:pPr>
            <a:endParaRPr lang="nn-NO" dirty="0"/>
          </a:p>
          <a:p>
            <a:pPr marL="342900" indent="-342900" fontAlgn="base">
              <a:buFont typeface="Wingdings" panose="05000000000000000000" pitchFamily="2" charset="2"/>
              <a:buChar char="ü"/>
            </a:pPr>
            <a:r>
              <a:rPr lang="nn-NO" sz="1800" dirty="0"/>
              <a:t>Helserådgjevarstillinga stillinga er med å styrkjer det langsiktige arbeidet kring folkehelse, arbeid med planar, gjennomfører miljøretta helsevern jf. Statsforvaltar sitt tilsyn i 2019. Stillinga vert delfinansiert med prosjektmidlar, beløpet i 2022 er kr 178.347,-. </a:t>
            </a:r>
            <a:r>
              <a:rPr lang="nn-NO" dirty="0"/>
              <a:t>​</a:t>
            </a:r>
          </a:p>
          <a:p>
            <a:pPr marL="342900" indent="-342900" fontAlgn="base">
              <a:buFont typeface="Wingdings" panose="05000000000000000000" pitchFamily="2" charset="2"/>
              <a:buChar char="ü"/>
            </a:pPr>
            <a:r>
              <a:rPr lang="nn-NO" dirty="0"/>
              <a:t>Administrasjonen har og i 2021 søkt og fått prosjektmidlar til naudsynte tiltak for drift,  opp mot 3,2 mill. Prosjektmidlane går tilførebyggande- og planarbeid på fleire område innan helse- og sosialsektoren.</a:t>
            </a:r>
          </a:p>
          <a:p>
            <a:pPr fontAlgn="base"/>
            <a:endParaRPr lang="nn-NO" dirty="0"/>
          </a:p>
          <a:p>
            <a:pPr fontAlgn="base"/>
            <a:r>
              <a:rPr lang="nn-NO" b="1" u="sng" dirty="0"/>
              <a:t>Aktive tiltak:</a:t>
            </a:r>
          </a:p>
          <a:p>
            <a:pPr marL="342900" indent="-342900" fontAlgn="base">
              <a:buFont typeface="Wingdings" panose="05000000000000000000" pitchFamily="2" charset="2"/>
              <a:buChar char="ü"/>
            </a:pPr>
            <a:r>
              <a:rPr lang="nn-NO" dirty="0"/>
              <a:t>Diverse nedtrekk for 2021 på kr 90 149,-</a:t>
            </a:r>
          </a:p>
          <a:p>
            <a:pPr marL="342900" indent="-342900" fontAlgn="base">
              <a:buFont typeface="Wingdings" panose="05000000000000000000" pitchFamily="2" charset="2"/>
              <a:buChar char="ü"/>
            </a:pPr>
            <a:r>
              <a:rPr lang="nn-NO" dirty="0"/>
              <a:t>1 nytt årsverk sakshandsamar /personalressurs </a:t>
            </a:r>
            <a:r>
              <a:rPr lang="nn-NO"/>
              <a:t>frå 2025</a:t>
            </a:r>
            <a:endParaRPr lang="nn-NO" dirty="0"/>
          </a:p>
        </p:txBody>
      </p:sp>
      <p:sp>
        <p:nvSpPr>
          <p:cNvPr id="4" name="Plassholder for dato 3">
            <a:extLst>
              <a:ext uri="{FF2B5EF4-FFF2-40B4-BE49-F238E27FC236}">
                <a16:creationId xmlns:a16="http://schemas.microsoft.com/office/drawing/2014/main" id="{8C503BF5-6EAC-4070-918C-60A8DBAFF15E}"/>
              </a:ext>
            </a:extLst>
          </p:cNvPr>
          <p:cNvSpPr>
            <a:spLocks noGrp="1"/>
          </p:cNvSpPr>
          <p:nvPr>
            <p:ph type="dt" sz="half" idx="10"/>
          </p:nvPr>
        </p:nvSpPr>
        <p:spPr/>
        <p:txBody>
          <a:bodyPr/>
          <a:lstStyle/>
          <a:p>
            <a:fld id="{ACA9F0CC-42A3-DD4B-9661-24D26316FF76}" type="datetime1">
              <a:rPr lang="nb-NO" smtClean="0"/>
              <a:t>27.10.2021</a:t>
            </a:fld>
            <a:endParaRPr lang="nb-NO" dirty="0"/>
          </a:p>
        </p:txBody>
      </p:sp>
      <p:sp>
        <p:nvSpPr>
          <p:cNvPr id="5" name="Plassholder for lysbildenummer 4">
            <a:extLst>
              <a:ext uri="{FF2B5EF4-FFF2-40B4-BE49-F238E27FC236}">
                <a16:creationId xmlns:a16="http://schemas.microsoft.com/office/drawing/2014/main" id="{86338D3C-CAE6-4F6E-97F1-B1C1883CDCC7}"/>
              </a:ext>
            </a:extLst>
          </p:cNvPr>
          <p:cNvSpPr>
            <a:spLocks noGrp="1"/>
          </p:cNvSpPr>
          <p:nvPr>
            <p:ph type="sldNum" sz="quarter" idx="11"/>
          </p:nvPr>
        </p:nvSpPr>
        <p:spPr/>
        <p:txBody>
          <a:bodyPr/>
          <a:lstStyle/>
          <a:p>
            <a:fld id="{F01D463A-FC5E-AF45-99CA-E13DF8085A53}" type="slidenum">
              <a:rPr lang="nb-NO" smtClean="0"/>
              <a:pPr/>
              <a:t>8</a:t>
            </a:fld>
            <a:endParaRPr lang="nb-NO" dirty="0"/>
          </a:p>
        </p:txBody>
      </p:sp>
      <p:sp>
        <p:nvSpPr>
          <p:cNvPr id="11" name="Rectangle 3">
            <a:extLst>
              <a:ext uri="{FF2B5EF4-FFF2-40B4-BE49-F238E27FC236}">
                <a16:creationId xmlns:a16="http://schemas.microsoft.com/office/drawing/2014/main" id="{75AE13C8-0224-4CC3-BB39-8678086DA410}"/>
              </a:ext>
            </a:extLst>
          </p:cNvPr>
          <p:cNvSpPr>
            <a:spLocks noChangeArrowheads="1"/>
          </p:cNvSpPr>
          <p:nvPr/>
        </p:nvSpPr>
        <p:spPr bwMode="auto">
          <a:xfrm>
            <a:off x="914400" y="23425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n-NO" altLang="nb-NO" sz="1000" b="0" i="0" u="none" strike="noStrike" cap="none" normalizeH="0" baseline="0">
                <a:ln>
                  <a:noFill/>
                </a:ln>
                <a:solidFill>
                  <a:srgbClr val="FFFFFF"/>
                </a:solidFill>
                <a:effectLst/>
                <a:latin typeface="Calibri" panose="020F0502020204030204" pitchFamily="34" charset="0"/>
                <a:ea typeface="Times New Roman" panose="02020603050405020304" pitchFamily="18" charset="0"/>
                <a:cs typeface="Segoe UI" panose="020B0502040204020203" pitchFamily="34" charset="0"/>
              </a:rPr>
              <a:t>  </a:t>
            </a:r>
            <a:endParaRPr kumimoji="0" lang="nn-NO" altLang="nb-NO" sz="1000" b="0" i="0" u="none" strike="noStrike" cap="none" normalizeH="0" baseline="0">
              <a:ln>
                <a:noFill/>
              </a:ln>
              <a:solidFill>
                <a:srgbClr val="000000"/>
              </a:solidFill>
              <a:effectLst/>
              <a:latin typeface="Verdana" panose="020B0604030504040204"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n-NO" altLang="nb-NO" sz="1000" b="0" i="0" u="none" strike="noStrike" cap="none" normalizeH="0" baseline="0">
                <a:ln>
                  <a:noFill/>
                </a:ln>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 </a:t>
            </a:r>
            <a:br>
              <a:rPr kumimoji="0" lang="nn-NO" altLang="nb-NO" sz="1000" b="0" i="0" u="none" strike="noStrike" cap="none" normalizeH="0" baseline="0">
                <a:ln>
                  <a:noFill/>
                </a:ln>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br>
            <a:br>
              <a:rPr kumimoji="0" lang="nn-NO" altLang="nb-NO" sz="1000" b="0" i="0" u="none" strike="noStrike" cap="none" normalizeH="0" baseline="0">
                <a:ln>
                  <a:noFill/>
                </a:ln>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br>
            <a:endParaRPr kumimoji="0" lang="nn-NO" altLang="nb-NO"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ell 5">
            <a:extLst>
              <a:ext uri="{FF2B5EF4-FFF2-40B4-BE49-F238E27FC236}">
                <a16:creationId xmlns:a16="http://schemas.microsoft.com/office/drawing/2014/main" id="{B6C7C897-CA32-4526-AE80-F0AEB4551A60}"/>
              </a:ext>
            </a:extLst>
          </p:cNvPr>
          <p:cNvGraphicFramePr>
            <a:graphicFrameLocks noGrp="1"/>
          </p:cNvGraphicFramePr>
          <p:nvPr>
            <p:extLst>
              <p:ext uri="{D42A27DB-BD31-4B8C-83A1-F6EECF244321}">
                <p14:modId xmlns:p14="http://schemas.microsoft.com/office/powerpoint/2010/main" val="3046125211"/>
              </p:ext>
            </p:extLst>
          </p:nvPr>
        </p:nvGraphicFramePr>
        <p:xfrm>
          <a:off x="838199" y="1891862"/>
          <a:ext cx="10109198" cy="1126440"/>
        </p:xfrm>
        <a:graphic>
          <a:graphicData uri="http://schemas.openxmlformats.org/drawingml/2006/table">
            <a:tbl>
              <a:tblPr firstRow="1" firstCol="1" bandRow="1">
                <a:tableStyleId>{5C22544A-7EE6-4342-B048-85BDC9FD1C3A}</a:tableStyleId>
              </a:tblPr>
              <a:tblGrid>
                <a:gridCol w="5944493">
                  <a:extLst>
                    <a:ext uri="{9D8B030D-6E8A-4147-A177-3AD203B41FA5}">
                      <a16:colId xmlns:a16="http://schemas.microsoft.com/office/drawing/2014/main" val="948125492"/>
                    </a:ext>
                  </a:extLst>
                </a:gridCol>
                <a:gridCol w="1388235">
                  <a:extLst>
                    <a:ext uri="{9D8B030D-6E8A-4147-A177-3AD203B41FA5}">
                      <a16:colId xmlns:a16="http://schemas.microsoft.com/office/drawing/2014/main" val="3450331379"/>
                    </a:ext>
                  </a:extLst>
                </a:gridCol>
                <a:gridCol w="1388235">
                  <a:extLst>
                    <a:ext uri="{9D8B030D-6E8A-4147-A177-3AD203B41FA5}">
                      <a16:colId xmlns:a16="http://schemas.microsoft.com/office/drawing/2014/main" val="3818863664"/>
                    </a:ext>
                  </a:extLst>
                </a:gridCol>
                <a:gridCol w="1388235">
                  <a:extLst>
                    <a:ext uri="{9D8B030D-6E8A-4147-A177-3AD203B41FA5}">
                      <a16:colId xmlns:a16="http://schemas.microsoft.com/office/drawing/2014/main" val="2574084054"/>
                    </a:ext>
                  </a:extLst>
                </a:gridCol>
              </a:tblGrid>
              <a:tr h="375480">
                <a:tc>
                  <a:txBody>
                    <a:bodyPr/>
                    <a:lstStyle/>
                    <a:p>
                      <a:pPr fontAlgn="base">
                        <a:lnSpc>
                          <a:spcPct val="107000"/>
                        </a:lnSpc>
                        <a:spcAft>
                          <a:spcPts val="800"/>
                        </a:spcAft>
                      </a:pPr>
                      <a:r>
                        <a:rPr lang="nn-NO" sz="1800" dirty="0">
                          <a:effectLst/>
                        </a:rPr>
                        <a:t>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a:effectLst/>
                        </a:rPr>
                        <a:t>Rekneskap </a:t>
                      </a:r>
                      <a:endParaRPr lang="nn-NO"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a:effectLst/>
                        </a:rPr>
                        <a:t>Budsjett </a:t>
                      </a:r>
                      <a:endParaRPr lang="nn-NO"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a:effectLst/>
                        </a:rPr>
                        <a:t>Budsjett </a:t>
                      </a:r>
                      <a:endParaRPr lang="nn-NO"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951275605"/>
                  </a:ext>
                </a:extLst>
              </a:tr>
              <a:tr h="375480">
                <a:tc>
                  <a:txBody>
                    <a:bodyPr/>
                    <a:lstStyle/>
                    <a:p>
                      <a:pPr fontAlgn="base">
                        <a:lnSpc>
                          <a:spcPct val="107000"/>
                        </a:lnSpc>
                        <a:spcAft>
                          <a:spcPts val="800"/>
                        </a:spcAft>
                      </a:pPr>
                      <a:r>
                        <a:rPr lang="nn-NO" sz="1800" dirty="0">
                          <a:effectLst/>
                        </a:rPr>
                        <a:t>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dirty="0">
                          <a:effectLst/>
                        </a:rPr>
                        <a:t>2020 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dirty="0">
                          <a:effectLst/>
                        </a:rPr>
                        <a:t>2021 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fontAlgn="base">
                        <a:lnSpc>
                          <a:spcPct val="107000"/>
                        </a:lnSpc>
                        <a:spcAft>
                          <a:spcPts val="800"/>
                        </a:spcAft>
                      </a:pPr>
                      <a:r>
                        <a:rPr lang="nn-NO" sz="1800" dirty="0">
                          <a:effectLst/>
                        </a:rPr>
                        <a:t>2022 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838903119"/>
                  </a:ext>
                </a:extLst>
              </a:tr>
              <a:tr h="375480">
                <a:tc>
                  <a:txBody>
                    <a:bodyPr/>
                    <a:lstStyle/>
                    <a:p>
                      <a:pPr fontAlgn="base">
                        <a:lnSpc>
                          <a:spcPct val="107000"/>
                        </a:lnSpc>
                        <a:spcAft>
                          <a:spcPts val="800"/>
                        </a:spcAft>
                      </a:pPr>
                      <a:r>
                        <a:rPr lang="nn-NO" sz="1800" dirty="0">
                          <a:effectLst/>
                        </a:rPr>
                        <a:t>Helse og sosial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1800">
                          <a:effectLst/>
                        </a:rPr>
                        <a:t>13 895  </a:t>
                      </a:r>
                      <a:endParaRPr lang="nn-NO"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1800" dirty="0">
                          <a:effectLst/>
                        </a:rPr>
                        <a:t>16 576  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r" fontAlgn="base">
                        <a:lnSpc>
                          <a:spcPct val="107000"/>
                        </a:lnSpc>
                        <a:spcAft>
                          <a:spcPts val="800"/>
                        </a:spcAft>
                      </a:pPr>
                      <a:r>
                        <a:rPr lang="nn-NO" sz="1800" dirty="0">
                          <a:effectLst/>
                        </a:rPr>
                        <a:t>14 695  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465799943"/>
                  </a:ext>
                </a:extLst>
              </a:tr>
            </a:tbl>
          </a:graphicData>
        </a:graphic>
      </p:graphicFrame>
    </p:spTree>
    <p:extLst>
      <p:ext uri="{BB962C8B-B14F-4D97-AF65-F5344CB8AC3E}">
        <p14:creationId xmlns:p14="http://schemas.microsoft.com/office/powerpoint/2010/main" val="36025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75007F-D9B9-408E-936E-7EF3C6EFB097}"/>
              </a:ext>
            </a:extLst>
          </p:cNvPr>
          <p:cNvSpPr>
            <a:spLocks noGrp="1"/>
          </p:cNvSpPr>
          <p:nvPr>
            <p:ph type="title"/>
          </p:nvPr>
        </p:nvSpPr>
        <p:spPr/>
        <p:txBody>
          <a:bodyPr/>
          <a:lstStyle/>
          <a:p>
            <a:r>
              <a:rPr lang="nn-NO" dirty="0"/>
              <a:t>Støttekontakt og omsorgsløn</a:t>
            </a:r>
          </a:p>
        </p:txBody>
      </p:sp>
      <p:sp>
        <p:nvSpPr>
          <p:cNvPr id="3" name="Plassholder for innhold 2">
            <a:extLst>
              <a:ext uri="{FF2B5EF4-FFF2-40B4-BE49-F238E27FC236}">
                <a16:creationId xmlns:a16="http://schemas.microsoft.com/office/drawing/2014/main" id="{DE8F2F6B-0C85-4D1F-9453-11404B8DD115}"/>
              </a:ext>
            </a:extLst>
          </p:cNvPr>
          <p:cNvSpPr>
            <a:spLocks noGrp="1"/>
          </p:cNvSpPr>
          <p:nvPr>
            <p:ph idx="1"/>
          </p:nvPr>
        </p:nvSpPr>
        <p:spPr/>
        <p:txBody>
          <a:bodyPr/>
          <a:lstStyle/>
          <a:p>
            <a:pPr marL="342900" indent="-342900" fontAlgn="base">
              <a:buFont typeface="Wingdings" panose="05000000000000000000" pitchFamily="2" charset="2"/>
              <a:buChar char="ü"/>
            </a:pPr>
            <a:r>
              <a:rPr lang="nn-NO" sz="2000" dirty="0"/>
              <a:t>Er økonomiske tiltak som vert nytta i omstillingsarbeid og er med å utsetje tenester på eit høgare omsorgsnivå. </a:t>
            </a:r>
            <a:r>
              <a:rPr lang="en-US" sz="2000" dirty="0"/>
              <a:t>​</a:t>
            </a:r>
          </a:p>
          <a:p>
            <a:pPr marL="342900" indent="-342900" fontAlgn="base">
              <a:buFont typeface="Wingdings" panose="05000000000000000000" pitchFamily="2" charset="2"/>
              <a:buChar char="ü"/>
            </a:pPr>
            <a:r>
              <a:rPr lang="nn-NO" sz="2000" dirty="0"/>
              <a:t>Tenesta gjev avlastning, tilbod om aktivitet og økonomisk kompensasjon for høgt  forsytarsansvar.​</a:t>
            </a:r>
          </a:p>
          <a:p>
            <a:pPr fontAlgn="base"/>
            <a:r>
              <a:rPr lang="nn-NO" sz="2000" dirty="0"/>
              <a:t>​</a:t>
            </a:r>
          </a:p>
          <a:p>
            <a:pPr fontAlgn="base"/>
            <a:endParaRPr lang="nn-NO" sz="2000" dirty="0"/>
          </a:p>
          <a:p>
            <a:pPr fontAlgn="base"/>
            <a:r>
              <a:rPr lang="nn-NO" sz="2000" b="1" u="sng" dirty="0"/>
              <a:t>Aktive tiltak i 2022:</a:t>
            </a:r>
            <a:r>
              <a:rPr lang="nn-NO" sz="2000" u="sng" dirty="0"/>
              <a:t>​</a:t>
            </a:r>
          </a:p>
          <a:p>
            <a:pPr fontAlgn="base"/>
            <a:r>
              <a:rPr lang="nn-NO" sz="2000" dirty="0"/>
              <a:t>Eittårige tiltak, støttekontakt lagt opp til mindreforbruk på kr – 120 350,-.​</a:t>
            </a:r>
          </a:p>
          <a:p>
            <a:pPr fontAlgn="base"/>
            <a:r>
              <a:rPr lang="nn-NO" sz="2000" dirty="0"/>
              <a:t>Eittårige tiltak, omsorgsløn lagt opp til mindreforbruk på kr –26 163,-.​</a:t>
            </a:r>
          </a:p>
          <a:p>
            <a:endParaRPr lang="nn-NO" dirty="0"/>
          </a:p>
        </p:txBody>
      </p:sp>
      <p:sp>
        <p:nvSpPr>
          <p:cNvPr id="4" name="Plassholder for dato 3">
            <a:extLst>
              <a:ext uri="{FF2B5EF4-FFF2-40B4-BE49-F238E27FC236}">
                <a16:creationId xmlns:a16="http://schemas.microsoft.com/office/drawing/2014/main" id="{7AFD1DC1-5629-4C41-9480-D37BB50983EA}"/>
              </a:ext>
            </a:extLst>
          </p:cNvPr>
          <p:cNvSpPr>
            <a:spLocks noGrp="1"/>
          </p:cNvSpPr>
          <p:nvPr>
            <p:ph type="dt" sz="half" idx="10"/>
          </p:nvPr>
        </p:nvSpPr>
        <p:spPr/>
        <p:txBody>
          <a:bodyPr/>
          <a:lstStyle/>
          <a:p>
            <a:fld id="{ACA9F0CC-42A3-DD4B-9661-24D26316FF76}" type="datetime1">
              <a:rPr lang="nb-NO" smtClean="0"/>
              <a:t>27.10.2021</a:t>
            </a:fld>
            <a:endParaRPr lang="nb-NO" dirty="0"/>
          </a:p>
        </p:txBody>
      </p:sp>
      <p:sp>
        <p:nvSpPr>
          <p:cNvPr id="5" name="Plassholder for lysbildenummer 4">
            <a:extLst>
              <a:ext uri="{FF2B5EF4-FFF2-40B4-BE49-F238E27FC236}">
                <a16:creationId xmlns:a16="http://schemas.microsoft.com/office/drawing/2014/main" id="{615DAABB-E707-4173-812C-9AA13F760336}"/>
              </a:ext>
            </a:extLst>
          </p:cNvPr>
          <p:cNvSpPr>
            <a:spLocks noGrp="1"/>
          </p:cNvSpPr>
          <p:nvPr>
            <p:ph type="sldNum" sz="quarter" idx="11"/>
          </p:nvPr>
        </p:nvSpPr>
        <p:spPr/>
        <p:txBody>
          <a:bodyPr/>
          <a:lstStyle/>
          <a:p>
            <a:fld id="{F01D463A-FC5E-AF45-99CA-E13DF8085A53}" type="slidenum">
              <a:rPr lang="nb-NO" smtClean="0"/>
              <a:pPr/>
              <a:t>9</a:t>
            </a:fld>
            <a:endParaRPr lang="nb-NO" dirty="0"/>
          </a:p>
        </p:txBody>
      </p:sp>
    </p:spTree>
    <p:extLst>
      <p:ext uri="{BB962C8B-B14F-4D97-AF65-F5344CB8AC3E}">
        <p14:creationId xmlns:p14="http://schemas.microsoft.com/office/powerpoint/2010/main" val="2753328848"/>
      </p:ext>
    </p:extLst>
  </p:cSld>
  <p:clrMapOvr>
    <a:masterClrMapping/>
  </p:clrMapOvr>
</p:sld>
</file>

<file path=ppt/theme/theme1.xml><?xml version="1.0" encoding="utf-8"?>
<a:theme xmlns:a="http://schemas.openxmlformats.org/drawingml/2006/main" name="Office-tema">
  <a:themeElements>
    <a:clrScheme name="Fitjar kommune PPT">
      <a:dk1>
        <a:srgbClr val="000000"/>
      </a:dk1>
      <a:lt1>
        <a:srgbClr val="FFFFFF"/>
      </a:lt1>
      <a:dk2>
        <a:srgbClr val="44546A"/>
      </a:dk2>
      <a:lt2>
        <a:srgbClr val="E7E6E6"/>
      </a:lt2>
      <a:accent1>
        <a:srgbClr val="002D87"/>
      </a:accent1>
      <a:accent2>
        <a:srgbClr val="FAB900"/>
      </a:accent2>
      <a:accent3>
        <a:srgbClr val="87A5C3"/>
      </a:accent3>
      <a:accent4>
        <a:srgbClr val="559B71"/>
      </a:accent4>
      <a:accent5>
        <a:srgbClr val="DC9B59"/>
      </a:accent5>
      <a:accent6>
        <a:srgbClr val="DC4F55"/>
      </a:accent6>
      <a:hlink>
        <a:srgbClr val="002C86"/>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7915</TotalTime>
  <Words>2562</Words>
  <Application>Microsoft Office PowerPoint</Application>
  <PresentationFormat>Widescreen</PresentationFormat>
  <Paragraphs>411</Paragraphs>
  <Slides>21</Slides>
  <Notes>9</Notes>
  <HiddenSlides>0</HiddenSlides>
  <MMClips>0</MMClips>
  <ScaleCrop>false</ScaleCrop>
  <HeadingPairs>
    <vt:vector size="6" baseType="variant">
      <vt:variant>
        <vt:lpstr>Brukte skrifter</vt:lpstr>
      </vt:variant>
      <vt:variant>
        <vt:i4>8</vt:i4>
      </vt:variant>
      <vt:variant>
        <vt:lpstr>Tema</vt:lpstr>
      </vt:variant>
      <vt:variant>
        <vt:i4>2</vt:i4>
      </vt:variant>
      <vt:variant>
        <vt:lpstr>Lysbildetitler</vt:lpstr>
      </vt:variant>
      <vt:variant>
        <vt:i4>21</vt:i4>
      </vt:variant>
    </vt:vector>
  </HeadingPairs>
  <TitlesOfParts>
    <vt:vector size="31" baseType="lpstr">
      <vt:lpstr>Arial</vt:lpstr>
      <vt:lpstr>Calibri</vt:lpstr>
      <vt:lpstr>Calibri Light</vt:lpstr>
      <vt:lpstr>Franklin Gothic Book</vt:lpstr>
      <vt:lpstr>Segoe UI</vt:lpstr>
      <vt:lpstr>Times New Roman</vt:lpstr>
      <vt:lpstr>Verdana</vt:lpstr>
      <vt:lpstr>Wingdings</vt:lpstr>
      <vt:lpstr>Office-tema</vt:lpstr>
      <vt:lpstr>1_Office-tema</vt:lpstr>
      <vt:lpstr>Budsjettkommentarar for økonomiplanen for helse, sosial og omsorg i perioden 2022-2025.  Kommunestyret 27.10.21</vt:lpstr>
      <vt:lpstr>Budsjett utvikling 2020 -2022</vt:lpstr>
      <vt:lpstr>Budsjett 2022 og økonomiplan for helse og sosial for 2022-2025</vt:lpstr>
      <vt:lpstr>Utfordringsbiletet i Helse, sosial og omsorg</vt:lpstr>
      <vt:lpstr>Økonomiske utfordring i etaten </vt:lpstr>
      <vt:lpstr>Målsetting for Helse, sosial og omsorg</vt:lpstr>
      <vt:lpstr>Målsetting for pleie og omsorg</vt:lpstr>
      <vt:lpstr>Administrasjon  </vt:lpstr>
      <vt:lpstr>Støttekontakt og omsorgsløn</vt:lpstr>
      <vt:lpstr>Interkommunale samarbeid</vt:lpstr>
      <vt:lpstr>Pleie og omsorgstenestene generelt </vt:lpstr>
      <vt:lpstr>Institusjon/ Fitjar bu og behandlingssenter</vt:lpstr>
      <vt:lpstr>Institusjonskjøkenet</vt:lpstr>
      <vt:lpstr>Heimebaserte tenester</vt:lpstr>
      <vt:lpstr>Dagsenter for demente</vt:lpstr>
      <vt:lpstr>Habiliteringstenesta</vt:lpstr>
      <vt:lpstr>Habiliteringstenesta forts.</vt:lpstr>
      <vt:lpstr>Helsespesialistane</vt:lpstr>
      <vt:lpstr>NAV- tiltak</vt:lpstr>
      <vt:lpstr> Økonomisk sosialhjelp:</vt:lpstr>
      <vt:lpstr>NAV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Jon Olav Rolfsnes</dc:creator>
  <cp:lastModifiedBy>Anne Økland</cp:lastModifiedBy>
  <cp:revision>142</cp:revision>
  <cp:lastPrinted>2021-10-26T15:01:08Z</cp:lastPrinted>
  <dcterms:created xsi:type="dcterms:W3CDTF">2019-06-21T08:17:48Z</dcterms:created>
  <dcterms:modified xsi:type="dcterms:W3CDTF">2021-10-27T10:01:18Z</dcterms:modified>
</cp:coreProperties>
</file>