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84" r:id="rId2"/>
    <p:sldId id="285" r:id="rId3"/>
    <p:sldId id="286" r:id="rId4"/>
    <p:sldId id="287" r:id="rId5"/>
    <p:sldId id="296" r:id="rId6"/>
    <p:sldId id="298" r:id="rId7"/>
    <p:sldId id="297" r:id="rId8"/>
    <p:sldId id="288" r:id="rId9"/>
    <p:sldId id="260" r:id="rId10"/>
    <p:sldId id="282" r:id="rId11"/>
    <p:sldId id="289" r:id="rId12"/>
    <p:sldId id="283" r:id="rId13"/>
    <p:sldId id="290" r:id="rId14"/>
    <p:sldId id="291" r:id="rId15"/>
    <p:sldId id="292" r:id="rId16"/>
    <p:sldId id="293" r:id="rId17"/>
    <p:sldId id="294" r:id="rId18"/>
    <p:sldId id="295" r:id="rId19"/>
    <p:sldId id="281" r:id="rId20"/>
    <p:sldId id="257" r:id="rId21"/>
    <p:sldId id="263" r:id="rId22"/>
    <p:sldId id="264" r:id="rId23"/>
    <p:sldId id="265" r:id="rId24"/>
    <p:sldId id="266" r:id="rId25"/>
    <p:sldId id="267" r:id="rId26"/>
    <p:sldId id="268" r:id="rId27"/>
    <p:sldId id="269" r:id="rId28"/>
    <p:sldId id="270" r:id="rId29"/>
    <p:sldId id="271" r:id="rId30"/>
    <p:sldId id="272" r:id="rId31"/>
    <p:sldId id="280" r:id="rId32"/>
    <p:sldId id="278" r:id="rId33"/>
    <p:sldId id="279" r:id="rId34"/>
    <p:sldId id="276" r:id="rId35"/>
    <p:sldId id="277" r:id="rId36"/>
    <p:sldId id="274" r:id="rId37"/>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7C2"/>
    <a:srgbClr val="FF0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p:restoredTop sz="94694"/>
  </p:normalViewPr>
  <p:slideViewPr>
    <p:cSldViewPr snapToGrid="0" snapToObjects="1">
      <p:cViewPr varScale="1">
        <p:scale>
          <a:sx n="149" d="100"/>
          <a:sy n="149" d="100"/>
        </p:scale>
        <p:origin x="7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3F533F-06C0-694E-91F2-2F144580C27C}" type="datetimeFigureOut">
              <a:rPr lang="nb-NO" smtClean="0"/>
              <a:t>26.10.2021</a:t>
            </a:fld>
            <a:endParaRPr lang="nb-NO" dirty="0"/>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37276C-AE21-1544-BB2C-5D6BB5C35B69}" type="slidenum">
              <a:rPr lang="nb-NO" smtClean="0"/>
              <a:t>‹#›</a:t>
            </a:fld>
            <a:endParaRPr lang="nb-NO" dirty="0"/>
          </a:p>
        </p:txBody>
      </p:sp>
    </p:spTree>
    <p:extLst>
      <p:ext uri="{BB962C8B-B14F-4D97-AF65-F5344CB8AC3E}">
        <p14:creationId xmlns:p14="http://schemas.microsoft.com/office/powerpoint/2010/main" val="357279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9</a:t>
            </a:fld>
            <a:endParaRPr lang="nb-NO"/>
          </a:p>
        </p:txBody>
      </p:sp>
    </p:spTree>
    <p:extLst>
      <p:ext uri="{BB962C8B-B14F-4D97-AF65-F5344CB8AC3E}">
        <p14:creationId xmlns:p14="http://schemas.microsoft.com/office/powerpoint/2010/main" val="325066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E637276C-AE21-1544-BB2C-5D6BB5C35B69}" type="slidenum">
              <a:rPr lang="nb-NO" smtClean="0"/>
              <a:t>20</a:t>
            </a:fld>
            <a:endParaRPr lang="nb-NO" dirty="0"/>
          </a:p>
        </p:txBody>
      </p:sp>
    </p:spTree>
    <p:extLst>
      <p:ext uri="{BB962C8B-B14F-4D97-AF65-F5344CB8AC3E}">
        <p14:creationId xmlns:p14="http://schemas.microsoft.com/office/powerpoint/2010/main" val="287306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10" name="Plassholder for dato 9">
            <a:extLst>
              <a:ext uri="{FF2B5EF4-FFF2-40B4-BE49-F238E27FC236}">
                <a16:creationId xmlns:a16="http://schemas.microsoft.com/office/drawing/2014/main" id="{EEE35ED8-BFEF-EB40-8B43-4D04CB0EEB2B}"/>
              </a:ext>
            </a:extLst>
          </p:cNvPr>
          <p:cNvSpPr>
            <a:spLocks noGrp="1"/>
          </p:cNvSpPr>
          <p:nvPr>
            <p:ph type="dt" sz="half" idx="10"/>
          </p:nvPr>
        </p:nvSpPr>
        <p:spPr/>
        <p:txBody>
          <a:bodyPr/>
          <a:lstStyle>
            <a:lvl1pPr>
              <a:defRPr>
                <a:solidFill>
                  <a:srgbClr val="86A7C2"/>
                </a:solidFill>
              </a:defRPr>
            </a:lvl1pPr>
          </a:lstStyle>
          <a:p>
            <a:fld id="{ACA9F0CC-42A3-DD4B-9661-24D26316FF76}" type="datetime1">
              <a:rPr lang="nb-NO" smtClean="0"/>
              <a:pPr/>
              <a:t>26.10.2021</a:t>
            </a:fld>
            <a:endParaRPr lang="nb-NO" dirty="0"/>
          </a:p>
        </p:txBody>
      </p:sp>
      <p:sp>
        <p:nvSpPr>
          <p:cNvPr id="11" name="Plassholder for lysbildenummer 10">
            <a:extLst>
              <a:ext uri="{FF2B5EF4-FFF2-40B4-BE49-F238E27FC236}">
                <a16:creationId xmlns:a16="http://schemas.microsoft.com/office/drawing/2014/main" id="{945A18FB-7185-7044-85A0-F2989EC4789B}"/>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89030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2AF3C1-9E88-2947-BB9F-1B665B63055A}"/>
              </a:ext>
            </a:extLst>
          </p:cNvPr>
          <p:cNvSpPr>
            <a:spLocks noGrp="1"/>
          </p:cNvSpPr>
          <p:nvPr>
            <p:ph type="title"/>
          </p:nvPr>
        </p:nvSpPr>
        <p:spPr>
          <a:xfrm>
            <a:off x="914400" y="985904"/>
            <a:ext cx="10440988" cy="1325563"/>
          </a:xfrm>
        </p:spPr>
        <p:txBody>
          <a:bodyPr/>
          <a:lstStyle/>
          <a:p>
            <a:r>
              <a:rPr lang="nb-NO" dirty="0"/>
              <a:t>Klikk for å redigere tittelstil</a:t>
            </a:r>
          </a:p>
        </p:txBody>
      </p:sp>
      <p:sp>
        <p:nvSpPr>
          <p:cNvPr id="3" name="Plassholder for tekst 2">
            <a:extLst>
              <a:ext uri="{FF2B5EF4-FFF2-40B4-BE49-F238E27FC236}">
                <a16:creationId xmlns:a16="http://schemas.microsoft.com/office/drawing/2014/main" id="{66063F8A-ACD9-3146-8B6B-D7603F14916E}"/>
              </a:ext>
            </a:extLst>
          </p:cNvPr>
          <p:cNvSpPr>
            <a:spLocks noGrp="1"/>
          </p:cNvSpPr>
          <p:nvPr>
            <p:ph type="body" idx="1"/>
          </p:nvPr>
        </p:nvSpPr>
        <p:spPr>
          <a:xfrm>
            <a:off x="914400" y="2446402"/>
            <a:ext cx="5083175"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a:extLst>
              <a:ext uri="{FF2B5EF4-FFF2-40B4-BE49-F238E27FC236}">
                <a16:creationId xmlns:a16="http://schemas.microsoft.com/office/drawing/2014/main" id="{2D4FFC3C-FF8F-F74C-B30D-25465C0C522D}"/>
              </a:ext>
            </a:extLst>
          </p:cNvPr>
          <p:cNvSpPr>
            <a:spLocks noGrp="1"/>
          </p:cNvSpPr>
          <p:nvPr>
            <p:ph sz="half" idx="2"/>
          </p:nvPr>
        </p:nvSpPr>
        <p:spPr>
          <a:xfrm>
            <a:off x="914400" y="3221036"/>
            <a:ext cx="5083175" cy="321833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a:extLst>
              <a:ext uri="{FF2B5EF4-FFF2-40B4-BE49-F238E27FC236}">
                <a16:creationId xmlns:a16="http://schemas.microsoft.com/office/drawing/2014/main" id="{88467693-381D-F145-A106-78A3E8D357A8}"/>
              </a:ext>
            </a:extLst>
          </p:cNvPr>
          <p:cNvSpPr>
            <a:spLocks noGrp="1"/>
          </p:cNvSpPr>
          <p:nvPr>
            <p:ph type="body" sz="quarter" idx="3"/>
          </p:nvPr>
        </p:nvSpPr>
        <p:spPr>
          <a:xfrm>
            <a:off x="6172200" y="2446402"/>
            <a:ext cx="5183188" cy="6916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a:extLst>
              <a:ext uri="{FF2B5EF4-FFF2-40B4-BE49-F238E27FC236}">
                <a16:creationId xmlns:a16="http://schemas.microsoft.com/office/drawing/2014/main" id="{53E63F49-46FB-EC41-9DAF-D84A70671EF8}"/>
              </a:ext>
            </a:extLst>
          </p:cNvPr>
          <p:cNvSpPr>
            <a:spLocks noGrp="1"/>
          </p:cNvSpPr>
          <p:nvPr>
            <p:ph sz="quarter" idx="4"/>
          </p:nvPr>
        </p:nvSpPr>
        <p:spPr>
          <a:xfrm>
            <a:off x="6172200" y="3221036"/>
            <a:ext cx="5183188" cy="3218336"/>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Plassholder for dato 9">
            <a:extLst>
              <a:ext uri="{FF2B5EF4-FFF2-40B4-BE49-F238E27FC236}">
                <a16:creationId xmlns:a16="http://schemas.microsoft.com/office/drawing/2014/main" id="{A8874EEC-ED73-E44A-AA62-3E43C85D296C}"/>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11" name="Plassholder for lysbildenummer 10">
            <a:extLst>
              <a:ext uri="{FF2B5EF4-FFF2-40B4-BE49-F238E27FC236}">
                <a16:creationId xmlns:a16="http://schemas.microsoft.com/office/drawing/2014/main" id="{E11BA044-BF68-8342-BCE0-242A44FD7141}"/>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14" name="Plassholder for innhold 3">
            <a:extLst>
              <a:ext uri="{FF2B5EF4-FFF2-40B4-BE49-F238E27FC236}">
                <a16:creationId xmlns:a16="http://schemas.microsoft.com/office/drawing/2014/main" id="{C076FF3D-824D-D44B-8868-A34C44D8C0E3}"/>
              </a:ext>
            </a:extLst>
          </p:cNvPr>
          <p:cNvSpPr>
            <a:spLocks noGrp="1"/>
          </p:cNvSpPr>
          <p:nvPr>
            <p:ph sz="half" idx="13"/>
          </p:nvPr>
        </p:nvSpPr>
        <p:spPr>
          <a:xfrm>
            <a:off x="16787813" y="2446402"/>
            <a:ext cx="5181600" cy="3992969"/>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28401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52A5F8-7576-364C-B144-CC1DB39BB797}"/>
              </a:ext>
            </a:extLst>
          </p:cNvPr>
          <p:cNvSpPr>
            <a:spLocks noGrp="1"/>
          </p:cNvSpPr>
          <p:nvPr>
            <p:ph type="title"/>
          </p:nvPr>
        </p:nvSpPr>
        <p:spPr/>
        <p:txBody>
          <a:bodyPr/>
          <a:lstStyle/>
          <a:p>
            <a:r>
              <a:rPr lang="nb-NO" dirty="0"/>
              <a:t>Klikk for å redigere tittelstil</a:t>
            </a:r>
          </a:p>
        </p:txBody>
      </p:sp>
      <p:sp>
        <p:nvSpPr>
          <p:cNvPr id="6" name="Plassholder for dato 5">
            <a:extLst>
              <a:ext uri="{FF2B5EF4-FFF2-40B4-BE49-F238E27FC236}">
                <a16:creationId xmlns:a16="http://schemas.microsoft.com/office/drawing/2014/main" id="{406778AC-7F26-9943-853C-57058E100315}"/>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7" name="Plassholder for lysbildenummer 6">
            <a:extLst>
              <a:ext uri="{FF2B5EF4-FFF2-40B4-BE49-F238E27FC236}">
                <a16:creationId xmlns:a16="http://schemas.microsoft.com/office/drawing/2014/main" id="{B3382993-EAED-BD42-B905-F10A6F8EC12F}"/>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72469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E285F6F6-20B3-AD43-93B9-EC929F7788B1}"/>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6" name="Plassholder for lysbildenummer 5">
            <a:extLst>
              <a:ext uri="{FF2B5EF4-FFF2-40B4-BE49-F238E27FC236}">
                <a16:creationId xmlns:a16="http://schemas.microsoft.com/office/drawing/2014/main" id="{07B90EF9-775E-2D45-9DED-E237A3A414BC}"/>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169402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om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BF26D09-7DBF-6740-9BA7-E9F1000B8E7C}"/>
              </a:ext>
            </a:extLst>
          </p:cNvPr>
          <p:cNvSpPr>
            <a:spLocks noGrp="1"/>
          </p:cNvSpPr>
          <p:nvPr>
            <p:ph type="pic" sz="quarter" idx="12"/>
          </p:nvPr>
        </p:nvSpPr>
        <p:spPr>
          <a:xfrm>
            <a:off x="0" y="0"/>
            <a:ext cx="12192000" cy="6858000"/>
          </a:xfrm>
        </p:spPr>
        <p:txBody>
          <a:bodyPr/>
          <a:lstStyle/>
          <a:p>
            <a:endParaRPr lang="nb-NO"/>
          </a:p>
        </p:txBody>
      </p:sp>
    </p:spTree>
    <p:extLst>
      <p:ext uri="{BB962C8B-B14F-4D97-AF65-F5344CB8AC3E}">
        <p14:creationId xmlns:p14="http://schemas.microsoft.com/office/powerpoint/2010/main" val="249652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tellysbilde">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A355FAF8-8FF8-F24C-A7F7-6BA7F261305A}"/>
              </a:ext>
            </a:extLst>
          </p:cNvPr>
          <p:cNvSpPr/>
          <p:nvPr userDrawn="1"/>
        </p:nvSpPr>
        <p:spPr>
          <a:xfrm>
            <a:off x="0" y="0"/>
            <a:ext cx="12191999" cy="6858000"/>
          </a:xfrm>
          <a:prstGeom prst="rect">
            <a:avLst/>
          </a:prstGeom>
          <a:solidFill>
            <a:schemeClr val="accent3">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7086600"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70866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37" name="Plassholder for dato 36">
            <a:extLst>
              <a:ext uri="{FF2B5EF4-FFF2-40B4-BE49-F238E27FC236}">
                <a16:creationId xmlns:a16="http://schemas.microsoft.com/office/drawing/2014/main" id="{1653B0A3-8A87-E14E-8DF2-434C6433EADE}"/>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38" name="Plassholder for lysbildenummer 37">
            <a:extLst>
              <a:ext uri="{FF2B5EF4-FFF2-40B4-BE49-F238E27FC236}">
                <a16:creationId xmlns:a16="http://schemas.microsoft.com/office/drawing/2014/main" id="{6795A824-77B6-AD49-BB94-FEFB4918221A}"/>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40" name="Grafikk 39">
            <a:extLst>
              <a:ext uri="{FF2B5EF4-FFF2-40B4-BE49-F238E27FC236}">
                <a16:creationId xmlns:a16="http://schemas.microsoft.com/office/drawing/2014/main" id="{2CCEB1E2-6133-0B4E-B725-3EE7BBCEEE0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5" name="Plassholder for bilde 4">
            <a:extLst>
              <a:ext uri="{FF2B5EF4-FFF2-40B4-BE49-F238E27FC236}">
                <a16:creationId xmlns:a16="http://schemas.microsoft.com/office/drawing/2014/main" id="{74C85276-6B3E-234C-8180-6D995775CB6B}"/>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57240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4">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9" name="Plassholder for bilde 4">
            <a:extLst>
              <a:ext uri="{FF2B5EF4-FFF2-40B4-BE49-F238E27FC236}">
                <a16:creationId xmlns:a16="http://schemas.microsoft.com/office/drawing/2014/main" id="{4CEA4FB1-7327-A841-B39A-38E664DAA6BE}"/>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340177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6">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12" name="Plassholder for bilde 4">
            <a:extLst>
              <a:ext uri="{FF2B5EF4-FFF2-40B4-BE49-F238E27FC236}">
                <a16:creationId xmlns:a16="http://schemas.microsoft.com/office/drawing/2014/main" id="{7921462A-E334-BC40-9754-75CBE5922D3C}"/>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196345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tellysbilde">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152C18B0-A7B0-D14B-B429-79B988F07703}"/>
              </a:ext>
            </a:extLst>
          </p:cNvPr>
          <p:cNvSpPr/>
          <p:nvPr userDrawn="1"/>
        </p:nvSpPr>
        <p:spPr>
          <a:xfrm>
            <a:off x="0" y="0"/>
            <a:ext cx="12191999" cy="6858000"/>
          </a:xfrm>
          <a:prstGeom prst="rect">
            <a:avLst/>
          </a:prstGeom>
          <a:solidFill>
            <a:schemeClr val="accent5">
              <a:alpha val="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82A946E-BBE9-C549-8262-CBAE879129C6}"/>
              </a:ext>
            </a:extLst>
          </p:cNvPr>
          <p:cNvSpPr>
            <a:spLocks noGrp="1"/>
          </p:cNvSpPr>
          <p:nvPr>
            <p:ph type="ctrTitle"/>
          </p:nvPr>
        </p:nvSpPr>
        <p:spPr>
          <a:xfrm>
            <a:off x="4776448" y="1122363"/>
            <a:ext cx="6856754" cy="2387600"/>
          </a:xfrm>
        </p:spPr>
        <p:txBody>
          <a:bodyPr anchor="b">
            <a:normAutofit/>
          </a:bodyPr>
          <a:lstStyle>
            <a:lvl1pPr algn="l">
              <a:defRPr sz="4400">
                <a:solidFill>
                  <a:schemeClr val="accent1"/>
                </a:solidFill>
              </a:defRPr>
            </a:lvl1pPr>
          </a:lstStyle>
          <a:p>
            <a:r>
              <a:rPr lang="nb-NO" dirty="0"/>
              <a:t>Klikk for å redigere tittelstil</a:t>
            </a:r>
          </a:p>
        </p:txBody>
      </p:sp>
      <p:sp>
        <p:nvSpPr>
          <p:cNvPr id="3" name="Undertittel 2">
            <a:extLst>
              <a:ext uri="{FF2B5EF4-FFF2-40B4-BE49-F238E27FC236}">
                <a16:creationId xmlns:a16="http://schemas.microsoft.com/office/drawing/2014/main" id="{5090004E-0E41-0C4B-A3CB-04115470580B}"/>
              </a:ext>
            </a:extLst>
          </p:cNvPr>
          <p:cNvSpPr>
            <a:spLocks noGrp="1"/>
          </p:cNvSpPr>
          <p:nvPr>
            <p:ph type="subTitle" idx="1"/>
          </p:nvPr>
        </p:nvSpPr>
        <p:spPr>
          <a:xfrm>
            <a:off x="4776448" y="3602038"/>
            <a:ext cx="6856754"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
        <p:nvSpPr>
          <p:cNvPr id="7" name="Plassholder for dato 6">
            <a:extLst>
              <a:ext uri="{FF2B5EF4-FFF2-40B4-BE49-F238E27FC236}">
                <a16:creationId xmlns:a16="http://schemas.microsoft.com/office/drawing/2014/main" id="{D297CDC4-93FD-9D4B-8F90-4E5CDFD1B7E5}"/>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8" name="Plassholder for lysbildenummer 7">
            <a:extLst>
              <a:ext uri="{FF2B5EF4-FFF2-40B4-BE49-F238E27FC236}">
                <a16:creationId xmlns:a16="http://schemas.microsoft.com/office/drawing/2014/main" id="{0A670A53-442A-CD45-918A-24C1832D585C}"/>
              </a:ext>
            </a:extLst>
          </p:cNvPr>
          <p:cNvSpPr>
            <a:spLocks noGrp="1"/>
          </p:cNvSpPr>
          <p:nvPr>
            <p:ph type="sldNum" sz="quarter" idx="11"/>
          </p:nvPr>
        </p:nvSpPr>
        <p:spPr/>
        <p:txBody>
          <a:bodyPr/>
          <a:lstStyle/>
          <a:p>
            <a:fld id="{F01D463A-FC5E-AF45-99CA-E13DF8085A53}" type="slidenum">
              <a:rPr lang="nb-NO" smtClean="0"/>
              <a:pPr/>
              <a:t>‹#›</a:t>
            </a:fld>
            <a:endParaRPr lang="nb-NO" dirty="0"/>
          </a:p>
        </p:txBody>
      </p:sp>
      <p:pic>
        <p:nvPicPr>
          <p:cNvPr id="17" name="Grafikk 16">
            <a:extLst>
              <a:ext uri="{FF2B5EF4-FFF2-40B4-BE49-F238E27FC236}">
                <a16:creationId xmlns:a16="http://schemas.microsoft.com/office/drawing/2014/main" id="{3B9C306E-AB24-8E43-9269-B5A7047C61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6448" y="266749"/>
            <a:ext cx="2565400" cy="562873"/>
          </a:xfrm>
          <a:prstGeom prst="rect">
            <a:avLst/>
          </a:prstGeom>
        </p:spPr>
      </p:pic>
      <p:sp>
        <p:nvSpPr>
          <p:cNvPr id="9" name="Plassholder for bilde 4">
            <a:extLst>
              <a:ext uri="{FF2B5EF4-FFF2-40B4-BE49-F238E27FC236}">
                <a16:creationId xmlns:a16="http://schemas.microsoft.com/office/drawing/2014/main" id="{0E5F109F-57BA-884B-9EAE-BD5FFFE32683}"/>
              </a:ext>
            </a:extLst>
          </p:cNvPr>
          <p:cNvSpPr>
            <a:spLocks noGrp="1"/>
          </p:cNvSpPr>
          <p:nvPr>
            <p:ph type="pic" sz="quarter" idx="12"/>
          </p:nvPr>
        </p:nvSpPr>
        <p:spPr>
          <a:xfrm>
            <a:off x="-6750" y="-1"/>
            <a:ext cx="4330700" cy="6857999"/>
          </a:xfrm>
        </p:spPr>
        <p:txBody>
          <a:bodyPr/>
          <a:lstStyle/>
          <a:p>
            <a:endParaRPr lang="nb-NO"/>
          </a:p>
        </p:txBody>
      </p:sp>
    </p:spTree>
    <p:extLst>
      <p:ext uri="{BB962C8B-B14F-4D97-AF65-F5344CB8AC3E}">
        <p14:creationId xmlns:p14="http://schemas.microsoft.com/office/powerpoint/2010/main" val="38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CB5CF3-4A84-FF45-809F-2045CA3CE44A}"/>
              </a:ext>
            </a:extLst>
          </p:cNvPr>
          <p:cNvSpPr>
            <a:spLocks noGrp="1"/>
          </p:cNvSpPr>
          <p:nvPr>
            <p:ph type="title"/>
          </p:nvPr>
        </p:nvSpPr>
        <p:spPr>
          <a:xfrm>
            <a:off x="914400" y="985904"/>
            <a:ext cx="10439400" cy="1325563"/>
          </a:xfrm>
        </p:spPr>
        <p:txBody>
          <a:bodyPr>
            <a:normAutofit/>
          </a:bodyPr>
          <a:lstStyle>
            <a:lvl1pPr>
              <a:defRPr sz="3600"/>
            </a:lvl1pPr>
          </a:lstStyle>
          <a:p>
            <a:r>
              <a:rPr lang="nb-NO" dirty="0"/>
              <a:t>Klikk for å redigere tittelstil</a:t>
            </a:r>
          </a:p>
        </p:txBody>
      </p:sp>
      <p:sp>
        <p:nvSpPr>
          <p:cNvPr id="3" name="Plassholder for innhold 2">
            <a:extLst>
              <a:ext uri="{FF2B5EF4-FFF2-40B4-BE49-F238E27FC236}">
                <a16:creationId xmlns:a16="http://schemas.microsoft.com/office/drawing/2014/main" id="{D9A74A36-AE30-DD42-95AE-50EB51E1BE9D}"/>
              </a:ext>
            </a:extLst>
          </p:cNvPr>
          <p:cNvSpPr>
            <a:spLocks noGrp="1"/>
          </p:cNvSpPr>
          <p:nvPr>
            <p:ph idx="1"/>
          </p:nvPr>
        </p:nvSpPr>
        <p:spPr>
          <a:xfrm>
            <a:off x="914400" y="2446404"/>
            <a:ext cx="10439400" cy="3992968"/>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5" name="Plassholder for dato 14">
            <a:extLst>
              <a:ext uri="{FF2B5EF4-FFF2-40B4-BE49-F238E27FC236}">
                <a16:creationId xmlns:a16="http://schemas.microsoft.com/office/drawing/2014/main" id="{06980C34-22C3-964D-848F-233E03FA09AA}"/>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16" name="Plassholder for lysbildenummer 15">
            <a:extLst>
              <a:ext uri="{FF2B5EF4-FFF2-40B4-BE49-F238E27FC236}">
                <a16:creationId xmlns:a16="http://schemas.microsoft.com/office/drawing/2014/main" id="{F8315672-5ECA-3949-AD15-AD1811092C58}"/>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33879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6172200" y="2446402"/>
            <a:ext cx="5181600" cy="3992969"/>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Tree>
    <p:extLst>
      <p:ext uri="{BB962C8B-B14F-4D97-AF65-F5344CB8AC3E}">
        <p14:creationId xmlns:p14="http://schemas.microsoft.com/office/powerpoint/2010/main" val="168013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1" y="2446402"/>
            <a:ext cx="3300230"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DB6152EC-497A-A64F-8318-5B1EC6A89C01}"/>
              </a:ext>
            </a:extLst>
          </p:cNvPr>
          <p:cNvSpPr>
            <a:spLocks noGrp="1"/>
          </p:cNvSpPr>
          <p:nvPr>
            <p:ph sz="half" idx="2"/>
          </p:nvPr>
        </p:nvSpPr>
        <p:spPr>
          <a:xfrm>
            <a:off x="4459356"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7" name="Plassholder for innhold 3">
            <a:extLst>
              <a:ext uri="{FF2B5EF4-FFF2-40B4-BE49-F238E27FC236}">
                <a16:creationId xmlns:a16="http://schemas.microsoft.com/office/drawing/2014/main" id="{739CFF65-3AF8-2A4D-AC7C-81874B62B270}"/>
              </a:ext>
            </a:extLst>
          </p:cNvPr>
          <p:cNvSpPr>
            <a:spLocks noGrp="1"/>
          </p:cNvSpPr>
          <p:nvPr>
            <p:ph sz="half" idx="12"/>
          </p:nvPr>
        </p:nvSpPr>
        <p:spPr>
          <a:xfrm>
            <a:off x="8004313" y="2446402"/>
            <a:ext cx="3349487" cy="3992969"/>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4785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8C0AF2-57A5-2649-8043-B1F825D999DC}"/>
              </a:ext>
            </a:extLst>
          </p:cNvPr>
          <p:cNvSpPr>
            <a:spLocks noGrp="1"/>
          </p:cNvSpPr>
          <p:nvPr>
            <p:ph type="title"/>
          </p:nvPr>
        </p:nvSpPr>
        <p:spPr>
          <a:xfrm>
            <a:off x="914400" y="985904"/>
            <a:ext cx="5105400" cy="1325563"/>
          </a:xfrm>
        </p:spPr>
        <p:txBody>
          <a:bodyPr>
            <a:normAutofit/>
          </a:bodyPr>
          <a:lstStyle>
            <a:lvl1pPr>
              <a:defRPr sz="3600"/>
            </a:lvl1pPr>
          </a:lstStyle>
          <a:p>
            <a:r>
              <a:rPr lang="nb-NO" dirty="0"/>
              <a:t>Klikk for å redigere tittelstil</a:t>
            </a:r>
          </a:p>
        </p:txBody>
      </p:sp>
      <p:sp>
        <p:nvSpPr>
          <p:cNvPr id="3" name="Plassholder for innhold 2">
            <a:extLst>
              <a:ext uri="{FF2B5EF4-FFF2-40B4-BE49-F238E27FC236}">
                <a16:creationId xmlns:a16="http://schemas.microsoft.com/office/drawing/2014/main" id="{48E0BC5F-989C-3F4D-B0A5-F0A35BF4823B}"/>
              </a:ext>
            </a:extLst>
          </p:cNvPr>
          <p:cNvSpPr>
            <a:spLocks noGrp="1"/>
          </p:cNvSpPr>
          <p:nvPr>
            <p:ph sz="half" idx="1"/>
          </p:nvPr>
        </p:nvSpPr>
        <p:spPr>
          <a:xfrm>
            <a:off x="914400" y="2446402"/>
            <a:ext cx="5105400" cy="3992969"/>
          </a:xfrm>
        </p:spPr>
        <p:txBody>
          <a:bodyPr>
            <a:normAutofit/>
          </a:bodyPr>
          <a:lstStyle>
            <a:lvl1pPr marL="0" indent="0">
              <a:buFont typeface="Arial" panose="020B0604020202020204" pitchFamily="34" charse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Plassholder for dato 7">
            <a:extLst>
              <a:ext uri="{FF2B5EF4-FFF2-40B4-BE49-F238E27FC236}">
                <a16:creationId xmlns:a16="http://schemas.microsoft.com/office/drawing/2014/main" id="{B6C2ABE1-BB4E-E94E-A897-ACB30E3354D0}"/>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9" name="Plassholder for lysbildenummer 8">
            <a:extLst>
              <a:ext uri="{FF2B5EF4-FFF2-40B4-BE49-F238E27FC236}">
                <a16:creationId xmlns:a16="http://schemas.microsoft.com/office/drawing/2014/main" id="{4508D882-C7DA-7449-AE78-0C695BD9CB02}"/>
              </a:ext>
            </a:extLst>
          </p:cNvPr>
          <p:cNvSpPr>
            <a:spLocks noGrp="1"/>
          </p:cNvSpPr>
          <p:nvPr>
            <p:ph type="sldNum" sz="quarter" idx="11"/>
          </p:nvPr>
        </p:nvSpPr>
        <p:spPr/>
        <p:txBody>
          <a:bodyPr/>
          <a:lstStyle/>
          <a:p>
            <a:fld id="{F01D463A-FC5E-AF45-99CA-E13DF8085A53}" type="slidenum">
              <a:rPr lang="nb-NO" smtClean="0"/>
              <a:pPr/>
              <a:t>‹#›</a:t>
            </a:fld>
            <a:endParaRPr lang="nb-NO" dirty="0"/>
          </a:p>
        </p:txBody>
      </p:sp>
      <p:sp>
        <p:nvSpPr>
          <p:cNvPr id="6" name="Plassholder for bilde 5">
            <a:extLst>
              <a:ext uri="{FF2B5EF4-FFF2-40B4-BE49-F238E27FC236}">
                <a16:creationId xmlns:a16="http://schemas.microsoft.com/office/drawing/2014/main" id="{C93F7FFC-8C9F-5149-A569-B49E0574E049}"/>
              </a:ext>
            </a:extLst>
          </p:cNvPr>
          <p:cNvSpPr>
            <a:spLocks noGrp="1"/>
          </p:cNvSpPr>
          <p:nvPr>
            <p:ph type="pic" sz="quarter" idx="12"/>
          </p:nvPr>
        </p:nvSpPr>
        <p:spPr>
          <a:xfrm>
            <a:off x="6520070" y="1232451"/>
            <a:ext cx="4833729" cy="4782999"/>
          </a:xfrm>
        </p:spPr>
        <p:txBody>
          <a:bodyPr/>
          <a:lstStyle/>
          <a:p>
            <a:endParaRPr lang="nb-NO"/>
          </a:p>
        </p:txBody>
      </p:sp>
    </p:spTree>
    <p:extLst>
      <p:ext uri="{BB962C8B-B14F-4D97-AF65-F5344CB8AC3E}">
        <p14:creationId xmlns:p14="http://schemas.microsoft.com/office/powerpoint/2010/main" val="10163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2F8DA04-AA5F-1846-B5D5-A1709500E9FC}"/>
              </a:ext>
            </a:extLst>
          </p:cNvPr>
          <p:cNvSpPr>
            <a:spLocks noGrp="1"/>
          </p:cNvSpPr>
          <p:nvPr>
            <p:ph type="title"/>
          </p:nvPr>
        </p:nvSpPr>
        <p:spPr>
          <a:xfrm>
            <a:off x="914400" y="985904"/>
            <a:ext cx="104394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03AEE05F-6E37-334E-820C-BF451D1233D1}"/>
              </a:ext>
            </a:extLst>
          </p:cNvPr>
          <p:cNvSpPr>
            <a:spLocks noGrp="1"/>
          </p:cNvSpPr>
          <p:nvPr>
            <p:ph type="body" idx="1"/>
          </p:nvPr>
        </p:nvSpPr>
        <p:spPr>
          <a:xfrm>
            <a:off x="914400" y="2446404"/>
            <a:ext cx="10439400" cy="407733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480CDD40-0145-C949-AF4B-2641688DE33A}"/>
              </a:ext>
            </a:extLst>
          </p:cNvPr>
          <p:cNvSpPr>
            <a:spLocks noGrp="1"/>
          </p:cNvSpPr>
          <p:nvPr>
            <p:ph type="dt" sz="half" idx="2"/>
          </p:nvPr>
        </p:nvSpPr>
        <p:spPr>
          <a:xfrm>
            <a:off x="9641612" y="418628"/>
            <a:ext cx="1053058" cy="365125"/>
          </a:xfrm>
          <a:prstGeom prst="rect">
            <a:avLst/>
          </a:prstGeom>
        </p:spPr>
        <p:txBody>
          <a:bodyPr vert="horz" lIns="91440" tIns="45720" rIns="91440" bIns="45720" rtlCol="0" anchor="ctr"/>
          <a:lstStyle>
            <a:lvl1pPr algn="l">
              <a:defRPr sz="1100">
                <a:solidFill>
                  <a:srgbClr val="86A7C2"/>
                </a:solidFill>
                <a:latin typeface="Verdana" panose="020B0604030504040204" pitchFamily="34" charset="0"/>
                <a:ea typeface="Verdana" panose="020B0604030504040204" pitchFamily="34" charset="0"/>
                <a:cs typeface="Verdana" panose="020B0604030504040204" pitchFamily="34" charset="0"/>
              </a:defRPr>
            </a:lvl1pPr>
          </a:lstStyle>
          <a:p>
            <a:fld id="{ACA9F0CC-42A3-DD4B-9661-24D26316FF76}" type="datetime1">
              <a:rPr lang="nb-NO" smtClean="0"/>
              <a:pPr/>
              <a:t>26.10.2021</a:t>
            </a:fld>
            <a:endParaRPr lang="nb-NO" dirty="0"/>
          </a:p>
        </p:txBody>
      </p:sp>
      <p:sp>
        <p:nvSpPr>
          <p:cNvPr id="6" name="Plassholder for lysbildenummer 5">
            <a:extLst>
              <a:ext uri="{FF2B5EF4-FFF2-40B4-BE49-F238E27FC236}">
                <a16:creationId xmlns:a16="http://schemas.microsoft.com/office/drawing/2014/main" id="{2C6B4AAE-417E-6840-951F-FE07DDDF3DD3}"/>
              </a:ext>
            </a:extLst>
          </p:cNvPr>
          <p:cNvSpPr>
            <a:spLocks noGrp="1"/>
          </p:cNvSpPr>
          <p:nvPr>
            <p:ph type="sldNum" sz="quarter" idx="4"/>
          </p:nvPr>
        </p:nvSpPr>
        <p:spPr>
          <a:xfrm>
            <a:off x="10829681" y="418628"/>
            <a:ext cx="524119" cy="365125"/>
          </a:xfrm>
          <a:prstGeom prst="rect">
            <a:avLst/>
          </a:prstGeom>
        </p:spPr>
        <p:txBody>
          <a:bodyPr vert="horz" lIns="91440" tIns="45720" rIns="91440" bIns="45720" rtlCol="0" anchor="ctr"/>
          <a:lstStyle>
            <a:lvl1pPr algn="r">
              <a:defRPr sz="1200">
                <a:solidFill>
                  <a:srgbClr val="86A7C2"/>
                </a:solidFill>
                <a:latin typeface="Verdana" panose="020B0604030504040204" pitchFamily="34" charset="0"/>
                <a:ea typeface="Verdana" panose="020B0604030504040204" pitchFamily="34" charset="0"/>
                <a:cs typeface="Verdana" panose="020B0604030504040204" pitchFamily="34" charset="0"/>
              </a:defRPr>
            </a:lvl1pPr>
          </a:lstStyle>
          <a:p>
            <a:fld id="{F01D463A-FC5E-AF45-99CA-E13DF8085A53}" type="slidenum">
              <a:rPr lang="nb-NO" smtClean="0"/>
              <a:pPr/>
              <a:t>‹#›</a:t>
            </a:fld>
            <a:endParaRPr lang="nb-NO" dirty="0"/>
          </a:p>
        </p:txBody>
      </p:sp>
      <p:pic>
        <p:nvPicPr>
          <p:cNvPr id="8" name="Grafikk 7">
            <a:extLst>
              <a:ext uri="{FF2B5EF4-FFF2-40B4-BE49-F238E27FC236}">
                <a16:creationId xmlns:a16="http://schemas.microsoft.com/office/drawing/2014/main" id="{7790E17B-E3CD-0F47-A451-B219FF456A8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776448" y="266749"/>
            <a:ext cx="2565400" cy="562873"/>
          </a:xfrm>
          <a:prstGeom prst="rect">
            <a:avLst/>
          </a:prstGeom>
        </p:spPr>
      </p:pic>
    </p:spTree>
    <p:extLst>
      <p:ext uri="{BB962C8B-B14F-4D97-AF65-F5344CB8AC3E}">
        <p14:creationId xmlns:p14="http://schemas.microsoft.com/office/powerpoint/2010/main" val="2579338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0" r:id="rId6"/>
    <p:sldLayoutId id="2147483652" r:id="rId7"/>
    <p:sldLayoutId id="2147483667" r:id="rId8"/>
    <p:sldLayoutId id="2147483666" r:id="rId9"/>
    <p:sldLayoutId id="2147483653" r:id="rId10"/>
    <p:sldLayoutId id="2147483654" r:id="rId11"/>
    <p:sldLayoutId id="2147483655" r:id="rId12"/>
    <p:sldLayoutId id="2147483665" r:id="rId13"/>
  </p:sldLayoutIdLst>
  <p:hf hdr="0" ftr="0"/>
  <p:txStyles>
    <p:titleStyle>
      <a:lvl1pPr algn="l" defTabSz="914400" rtl="0" eaLnBrk="1" latinLnBrk="0" hangingPunct="1">
        <a:lnSpc>
          <a:spcPct val="90000"/>
        </a:lnSpc>
        <a:spcBef>
          <a:spcPct val="0"/>
        </a:spcBef>
        <a:buNone/>
        <a:defRPr sz="3600" b="1"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BE0FD1-C755-424C-BDC2-A8EAB59F35E0}"/>
              </a:ext>
            </a:extLst>
          </p:cNvPr>
          <p:cNvSpPr>
            <a:spLocks noGrp="1"/>
          </p:cNvSpPr>
          <p:nvPr>
            <p:ph type="ctrTitle"/>
          </p:nvPr>
        </p:nvSpPr>
        <p:spPr/>
        <p:txBody>
          <a:bodyPr/>
          <a:lstStyle/>
          <a:p>
            <a:r>
              <a:rPr lang="nn-NO" dirty="0"/>
              <a:t>Budsjett 2022 </a:t>
            </a:r>
          </a:p>
        </p:txBody>
      </p:sp>
      <p:sp>
        <p:nvSpPr>
          <p:cNvPr id="3" name="Undertittel 2">
            <a:extLst>
              <a:ext uri="{FF2B5EF4-FFF2-40B4-BE49-F238E27FC236}">
                <a16:creationId xmlns:a16="http://schemas.microsoft.com/office/drawing/2014/main" id="{92A4FFFA-5C2E-49FB-B3A2-8C12E69DF291}"/>
              </a:ext>
            </a:extLst>
          </p:cNvPr>
          <p:cNvSpPr>
            <a:spLocks noGrp="1"/>
          </p:cNvSpPr>
          <p:nvPr>
            <p:ph type="subTitle" idx="1"/>
          </p:nvPr>
        </p:nvSpPr>
        <p:spPr/>
        <p:txBody>
          <a:bodyPr/>
          <a:lstStyle/>
          <a:p>
            <a:r>
              <a:rPr lang="nn-NO" dirty="0"/>
              <a:t>Randi Karin Habbestad</a:t>
            </a:r>
          </a:p>
          <a:p>
            <a:r>
              <a:rPr lang="nn-NO" dirty="0"/>
              <a:t>Teknisk sjef</a:t>
            </a:r>
          </a:p>
        </p:txBody>
      </p:sp>
      <p:sp>
        <p:nvSpPr>
          <p:cNvPr id="4" name="Plassholder for dato 3">
            <a:extLst>
              <a:ext uri="{FF2B5EF4-FFF2-40B4-BE49-F238E27FC236}">
                <a16:creationId xmlns:a16="http://schemas.microsoft.com/office/drawing/2014/main" id="{F99E8EDA-44CA-4947-9831-91CEE01CD8D9}"/>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5" name="Plassholder for lysbildenummer 4">
            <a:extLst>
              <a:ext uri="{FF2B5EF4-FFF2-40B4-BE49-F238E27FC236}">
                <a16:creationId xmlns:a16="http://schemas.microsoft.com/office/drawing/2014/main" id="{D779F003-6769-4A65-9AF5-F0DFE5B34341}"/>
              </a:ext>
            </a:extLst>
          </p:cNvPr>
          <p:cNvSpPr>
            <a:spLocks noGrp="1"/>
          </p:cNvSpPr>
          <p:nvPr>
            <p:ph type="sldNum" sz="quarter" idx="11"/>
          </p:nvPr>
        </p:nvSpPr>
        <p:spPr/>
        <p:txBody>
          <a:bodyPr/>
          <a:lstStyle/>
          <a:p>
            <a:fld id="{F01D463A-FC5E-AF45-99CA-E13DF8085A53}" type="slidenum">
              <a:rPr lang="nb-NO" smtClean="0"/>
              <a:pPr/>
              <a:t>1</a:t>
            </a:fld>
            <a:endParaRPr lang="nb-NO" dirty="0"/>
          </a:p>
        </p:txBody>
      </p:sp>
    </p:spTree>
    <p:extLst>
      <p:ext uri="{BB962C8B-B14F-4D97-AF65-F5344CB8AC3E}">
        <p14:creationId xmlns:p14="http://schemas.microsoft.com/office/powerpoint/2010/main" val="327397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B21E26-48A6-4B3E-8C67-111D8610748B}"/>
              </a:ext>
            </a:extLst>
          </p:cNvPr>
          <p:cNvSpPr>
            <a:spLocks noGrp="1"/>
          </p:cNvSpPr>
          <p:nvPr>
            <p:ph type="title"/>
          </p:nvPr>
        </p:nvSpPr>
        <p:spPr/>
        <p:txBody>
          <a:bodyPr/>
          <a:lstStyle/>
          <a:p>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Me styrkar drift- og vedlikehald, bygg og anlegg:</a:t>
            </a:r>
            <a:endParaRPr lang="nn-NO" dirty="0"/>
          </a:p>
        </p:txBody>
      </p:sp>
      <p:sp>
        <p:nvSpPr>
          <p:cNvPr id="3" name="Plassholder for innhold 2">
            <a:extLst>
              <a:ext uri="{FF2B5EF4-FFF2-40B4-BE49-F238E27FC236}">
                <a16:creationId xmlns:a16="http://schemas.microsoft.com/office/drawing/2014/main" id="{47C57B17-0DD5-4382-AC60-6A8AB2C22E41}"/>
              </a:ext>
            </a:extLst>
          </p:cNvPr>
          <p:cNvSpPr>
            <a:spLocks noGrp="1"/>
          </p:cNvSpPr>
          <p:nvPr>
            <p:ph idx="1"/>
          </p:nvPr>
        </p:nvSpPr>
        <p:spPr/>
        <p:txBody>
          <a:bodyPr/>
          <a:lstStyle/>
          <a:p>
            <a:pPr lvl="0"/>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Me </a:t>
            </a:r>
            <a:r>
              <a:rPr lang="nn-NO" sz="1800" dirty="0">
                <a:effectLst/>
                <a:latin typeface="Verdana" panose="020B0604030504040204" pitchFamily="34" charset="0"/>
                <a:ea typeface="Verdana" panose="020B0604030504040204" pitchFamily="34" charset="0"/>
                <a:cs typeface="Verdana" panose="020B0604030504040204" pitchFamily="34" charset="0"/>
              </a:rPr>
              <a:t>budsjetterer med</a:t>
            </a:r>
            <a:r>
              <a:rPr lang="nn-NO" sz="1800"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 </a:t>
            </a: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El-kontrollar. Samla auka kostnad </a:t>
            </a:r>
            <a:r>
              <a:rPr lang="nn-NO" sz="1800" dirty="0">
                <a:effectLst/>
                <a:latin typeface="Verdana" panose="020B0604030504040204" pitchFamily="34" charset="0"/>
                <a:ea typeface="Verdana" panose="020B0604030504040204" pitchFamily="34" charset="0"/>
                <a:cs typeface="Verdana" panose="020B0604030504040204" pitchFamily="34" charset="0"/>
              </a:rPr>
              <a:t>er 69 000 kr:</a:t>
            </a:r>
            <a:endPar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Lovpålagt periodisk el-kontroll administrasjonslokale</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Lovpålagt periodisk el-kontroll FBB</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Lovpålagt periodisk el-kontroll Havnahuset</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Lovpålagt periodisk el- kontroll på skulane</a:t>
            </a:r>
          </a:p>
          <a:p>
            <a:pPr marL="342900" lvl="0" indent="-342900">
              <a:buFont typeface="Symbol" panose="05050102010706020507" pitchFamily="18" charset="2"/>
              <a:buChar char=""/>
            </a:pPr>
            <a:endParaRPr lang="nn-NO" dirty="0">
              <a:solidFill>
                <a:srgbClr val="000000"/>
              </a:solidFill>
            </a:endParaRPr>
          </a:p>
          <a:p>
            <a:pPr marL="342900" lvl="0" indent="-342900">
              <a:buFont typeface="Symbol" panose="05050102010706020507" pitchFamily="18" charset="2"/>
              <a:buChar char=""/>
            </a:pP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endParaRPr lang="nn-NO" dirty="0">
              <a:solidFill>
                <a:srgbClr val="000000"/>
              </a:solidFill>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Calibri" panose="020F0502020204030204" pitchFamily="34" charset="0"/>
                <a:ea typeface="Times New Roman" panose="02020603050405020304" pitchFamily="18" charset="0"/>
              </a:rPr>
              <a:t>Trafikktryggingsplanen vil bli </a:t>
            </a:r>
            <a:r>
              <a:rPr lang="nn-NO" sz="1800" dirty="0" err="1">
                <a:solidFill>
                  <a:srgbClr val="000000"/>
                </a:solidFill>
                <a:effectLst/>
                <a:latin typeface="Calibri" panose="020F0502020204030204" pitchFamily="34" charset="0"/>
                <a:ea typeface="Times New Roman" panose="02020603050405020304" pitchFamily="18" charset="0"/>
              </a:rPr>
              <a:t>ferdigsstilt</a:t>
            </a:r>
            <a:endParaRPr lang="nn-NO" sz="1800" dirty="0">
              <a:solidFill>
                <a:srgbClr val="000000"/>
              </a:solidFill>
              <a:effectLst/>
              <a:latin typeface="Calibri" panose="020F0502020204030204" pitchFamily="34" charset="0"/>
              <a:ea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C6E82DC5-0F33-4687-9624-78AEC6A66D3E}"/>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A03D12D8-B6F4-48EC-9590-9BD38E5D4E15}"/>
              </a:ext>
            </a:extLst>
          </p:cNvPr>
          <p:cNvSpPr>
            <a:spLocks noGrp="1"/>
          </p:cNvSpPr>
          <p:nvPr>
            <p:ph type="sldNum" sz="quarter" idx="11"/>
          </p:nvPr>
        </p:nvSpPr>
        <p:spPr/>
        <p:txBody>
          <a:bodyPr/>
          <a:lstStyle/>
          <a:p>
            <a:fld id="{F01D463A-FC5E-AF45-99CA-E13DF8085A53}" type="slidenum">
              <a:rPr lang="nb-NO" smtClean="0"/>
              <a:pPr/>
              <a:t>10</a:t>
            </a:fld>
            <a:endParaRPr lang="nb-NO" dirty="0"/>
          </a:p>
        </p:txBody>
      </p:sp>
    </p:spTree>
    <p:extLst>
      <p:ext uri="{BB962C8B-B14F-4D97-AF65-F5344CB8AC3E}">
        <p14:creationId xmlns:p14="http://schemas.microsoft.com/office/powerpoint/2010/main" val="417624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F973135-0597-4D60-9B1A-274F9B06F33B}"/>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490CF4E3-5B50-49DD-AF8E-A8F228D995A8}"/>
              </a:ext>
            </a:extLst>
          </p:cNvPr>
          <p:cNvSpPr>
            <a:spLocks noGrp="1"/>
          </p:cNvSpPr>
          <p:nvPr>
            <p:ph type="sldNum" sz="quarter" idx="11"/>
          </p:nvPr>
        </p:nvSpPr>
        <p:spPr/>
        <p:txBody>
          <a:bodyPr/>
          <a:lstStyle/>
          <a:p>
            <a:fld id="{F01D463A-FC5E-AF45-99CA-E13DF8085A53}" type="slidenum">
              <a:rPr lang="nb-NO" smtClean="0"/>
              <a:pPr/>
              <a:t>11</a:t>
            </a:fld>
            <a:endParaRPr lang="nb-NO" dirty="0"/>
          </a:p>
        </p:txBody>
      </p:sp>
      <p:pic>
        <p:nvPicPr>
          <p:cNvPr id="5" name="Bilde 4">
            <a:extLst>
              <a:ext uri="{FF2B5EF4-FFF2-40B4-BE49-F238E27FC236}">
                <a16:creationId xmlns:a16="http://schemas.microsoft.com/office/drawing/2014/main" id="{D3DC6F11-1EA6-4819-8858-1EBD351FBF9A}"/>
              </a:ext>
            </a:extLst>
          </p:cNvPr>
          <p:cNvPicPr>
            <a:picLocks noChangeAspect="1"/>
          </p:cNvPicPr>
          <p:nvPr/>
        </p:nvPicPr>
        <p:blipFill>
          <a:blip r:embed="rId2"/>
          <a:stretch>
            <a:fillRect/>
          </a:stretch>
        </p:blipFill>
        <p:spPr>
          <a:xfrm>
            <a:off x="2905125" y="2447925"/>
            <a:ext cx="6381750" cy="1962150"/>
          </a:xfrm>
          <a:prstGeom prst="rect">
            <a:avLst/>
          </a:prstGeom>
        </p:spPr>
      </p:pic>
    </p:spTree>
    <p:extLst>
      <p:ext uri="{BB962C8B-B14F-4D97-AF65-F5344CB8AC3E}">
        <p14:creationId xmlns:p14="http://schemas.microsoft.com/office/powerpoint/2010/main" val="127884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F2CDE4-6005-4930-A7F1-D74AA9F61DBE}"/>
              </a:ext>
            </a:extLst>
          </p:cNvPr>
          <p:cNvSpPr>
            <a:spLocks noGrp="1"/>
          </p:cNvSpPr>
          <p:nvPr>
            <p:ph type="title"/>
          </p:nvPr>
        </p:nvSpPr>
        <p:spPr/>
        <p:txBody>
          <a:bodyPr/>
          <a:lstStyle/>
          <a:p>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Me styrkar VA området med følgjande tiltak:</a:t>
            </a:r>
            <a:b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endParaRPr lang="nn-NO" dirty="0"/>
          </a:p>
        </p:txBody>
      </p:sp>
      <p:sp>
        <p:nvSpPr>
          <p:cNvPr id="3" name="Plassholder for innhold 2">
            <a:extLst>
              <a:ext uri="{FF2B5EF4-FFF2-40B4-BE49-F238E27FC236}">
                <a16:creationId xmlns:a16="http://schemas.microsoft.com/office/drawing/2014/main" id="{CD3923C5-621C-44EB-AF30-299D7317E534}"/>
              </a:ext>
            </a:extLst>
          </p:cNvPr>
          <p:cNvSpPr>
            <a:spLocks noGrp="1"/>
          </p:cNvSpPr>
          <p:nvPr>
            <p:ph idx="1"/>
          </p:nvPr>
        </p:nvSpPr>
        <p:spPr/>
        <p:txBody>
          <a:bodyPr/>
          <a:lstStyle/>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Kontroll og forebyggande arbeid i høgdebassenga</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Auke i gebyrinntekter ved innføring av tilknytingsgebyr for vasspost naust og innlagt vatn i naust frå 1.1.22. Ligg inne i nytt pkt. i gebyrregulativet i politisk sak om eigedomsavgifter 2022</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Auke i gebyrinntekter i avlaup for 37 nye abonnentar i Dåfjorden (</a:t>
            </a:r>
            <a:r>
              <a:rPr lang="nn-NO" sz="1800" dirty="0" err="1">
                <a:solidFill>
                  <a:srgbClr val="000000"/>
                </a:solidFill>
                <a:effectLst/>
                <a:latin typeface="Verdana" panose="020B0604030504040204" pitchFamily="34" charset="0"/>
                <a:ea typeface="Times New Roman" panose="02020603050405020304" pitchFamily="18" charset="0"/>
              </a:rPr>
              <a:t>Fiskaneset</a:t>
            </a:r>
            <a:r>
              <a:rPr lang="nn-NO" sz="1800" dirty="0">
                <a:solidFill>
                  <a:srgbClr val="000000"/>
                </a:solidFill>
                <a:effectLst/>
                <a:latin typeface="Verdana" panose="020B0604030504040204" pitchFamily="34" charset="0"/>
                <a:ea typeface="Times New Roman" panose="02020603050405020304" pitchFamily="18" charset="0"/>
              </a:rPr>
              <a:t>).</a:t>
            </a:r>
            <a:endParaRPr lang="nn-NO" sz="1800" dirty="0">
              <a:solidFill>
                <a:srgbClr val="000000"/>
              </a:solidFill>
              <a:effectLst/>
              <a:latin typeface="Calibri" panose="020F0502020204030204" pitchFamily="34" charset="0"/>
              <a:ea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18C6593A-88FB-4EAD-B512-6369D139C334}"/>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03A9DF1F-BD5C-4D55-BA9C-01F0B576959C}"/>
              </a:ext>
            </a:extLst>
          </p:cNvPr>
          <p:cNvSpPr>
            <a:spLocks noGrp="1"/>
          </p:cNvSpPr>
          <p:nvPr>
            <p:ph type="sldNum" sz="quarter" idx="11"/>
          </p:nvPr>
        </p:nvSpPr>
        <p:spPr/>
        <p:txBody>
          <a:bodyPr/>
          <a:lstStyle/>
          <a:p>
            <a:fld id="{F01D463A-FC5E-AF45-99CA-E13DF8085A53}" type="slidenum">
              <a:rPr lang="nb-NO" smtClean="0"/>
              <a:pPr/>
              <a:t>12</a:t>
            </a:fld>
            <a:endParaRPr lang="nb-NO" dirty="0"/>
          </a:p>
        </p:txBody>
      </p:sp>
    </p:spTree>
    <p:extLst>
      <p:ext uri="{BB962C8B-B14F-4D97-AF65-F5344CB8AC3E}">
        <p14:creationId xmlns:p14="http://schemas.microsoft.com/office/powerpoint/2010/main" val="104378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96C958-6175-457E-B597-D388FBC2CFB5}"/>
              </a:ext>
            </a:extLst>
          </p:cNvPr>
          <p:cNvSpPr>
            <a:spLocks noGrp="1"/>
          </p:cNvSpPr>
          <p:nvPr>
            <p:ph type="title"/>
          </p:nvPr>
        </p:nvSpPr>
        <p:spPr/>
        <p:txBody>
          <a:bodyPr/>
          <a:lstStyle/>
          <a:p>
            <a:r>
              <a:rPr lang="nn-NO"/>
              <a:t>Vatn, Avlaup og renovasjon (VAR)</a:t>
            </a:r>
          </a:p>
        </p:txBody>
      </p:sp>
      <p:sp>
        <p:nvSpPr>
          <p:cNvPr id="3" name="Plassholder for innhold 2">
            <a:extLst>
              <a:ext uri="{FF2B5EF4-FFF2-40B4-BE49-F238E27FC236}">
                <a16:creationId xmlns:a16="http://schemas.microsoft.com/office/drawing/2014/main" id="{EFFB5337-0098-4158-A7EF-384AE93EAFFC}"/>
              </a:ext>
            </a:extLst>
          </p:cNvPr>
          <p:cNvSpPr>
            <a:spLocks noGrp="1"/>
          </p:cNvSpPr>
          <p:nvPr>
            <p:ph idx="1"/>
          </p:nvPr>
        </p:nvSpPr>
        <p:spPr/>
        <p:txBody>
          <a:bodyPr>
            <a:normAutofit/>
          </a:bodyPr>
          <a:lstStyle/>
          <a:p>
            <a:pPr marL="285750" indent="-285750">
              <a:buFont typeface="Arial" panose="020B0604020202020204" pitchFamily="34" charset="0"/>
              <a:buChar char="•"/>
            </a:pPr>
            <a:r>
              <a:rPr lang="nn-NO" dirty="0"/>
              <a:t>På VA området er det dei siste åra gjennomført store investeringar knytt til Vik- </a:t>
            </a:r>
            <a:r>
              <a:rPr lang="nn-NO" dirty="0" err="1"/>
              <a:t>Rimbareid</a:t>
            </a:r>
            <a:r>
              <a:rPr lang="nn-NO" dirty="0"/>
              <a:t>, Øvrebygda og Fitjar sentrum/ miljøgate. Utbygginga har skjedd i samarbeid med eksterne aktørar sine utbyggingar i dei same områda. og står overfor større utbyggingar i økonomiplanperioden knytt til m.a. ny Hovudplan for Vatn, og Hovudplan for Avlaup for perioden 2020-2030. Denne er endeleg vedtatt i kommunestyret i 2020. Det vil bli utbygging på Årskog industriområde.</a:t>
            </a:r>
          </a:p>
          <a:p>
            <a:endParaRPr lang="nn-NO" dirty="0"/>
          </a:p>
          <a:p>
            <a:pPr fontAlgn="base"/>
            <a:r>
              <a:rPr lang="nn-NO" dirty="0"/>
              <a:t> </a:t>
            </a:r>
          </a:p>
          <a:p>
            <a:endParaRPr lang="nn-NO" dirty="0"/>
          </a:p>
          <a:p>
            <a:endParaRPr lang="nn-NO" dirty="0"/>
          </a:p>
        </p:txBody>
      </p:sp>
      <p:sp>
        <p:nvSpPr>
          <p:cNvPr id="4" name="Plassholder for dato 3">
            <a:extLst>
              <a:ext uri="{FF2B5EF4-FFF2-40B4-BE49-F238E27FC236}">
                <a16:creationId xmlns:a16="http://schemas.microsoft.com/office/drawing/2014/main" id="{F737D920-7F8C-4A3E-890B-84B4CBCC4DD9}"/>
              </a:ext>
            </a:extLst>
          </p:cNvPr>
          <p:cNvSpPr>
            <a:spLocks noGrp="1"/>
          </p:cNvSpPr>
          <p:nvPr>
            <p:ph type="dt" sz="half" idx="10"/>
          </p:nvPr>
        </p:nvSpPr>
        <p:spPr/>
        <p:txBody>
          <a:bodyPr/>
          <a:lstStyle/>
          <a:p>
            <a:fld id="{ACA9F0CC-42A3-DD4B-9661-24D26316FF76}" type="datetime1">
              <a:rPr lang="nb-NO" smtClean="0"/>
              <a:t>26.10.2021</a:t>
            </a:fld>
            <a:endParaRPr lang="nb-NO"/>
          </a:p>
        </p:txBody>
      </p:sp>
      <p:sp>
        <p:nvSpPr>
          <p:cNvPr id="5" name="Plassholder for lysbildenummer 4">
            <a:extLst>
              <a:ext uri="{FF2B5EF4-FFF2-40B4-BE49-F238E27FC236}">
                <a16:creationId xmlns:a16="http://schemas.microsoft.com/office/drawing/2014/main" id="{337B3049-0A75-4BB8-A2A6-4A9813EAF910}"/>
              </a:ext>
            </a:extLst>
          </p:cNvPr>
          <p:cNvSpPr>
            <a:spLocks noGrp="1"/>
          </p:cNvSpPr>
          <p:nvPr>
            <p:ph type="sldNum" sz="quarter" idx="11"/>
          </p:nvPr>
        </p:nvSpPr>
        <p:spPr/>
        <p:txBody>
          <a:bodyPr/>
          <a:lstStyle/>
          <a:p>
            <a:fld id="{F01D463A-FC5E-AF45-99CA-E13DF8085A53}" type="slidenum">
              <a:rPr lang="nb-NO" smtClean="0"/>
              <a:pPr/>
              <a:t>13</a:t>
            </a:fld>
            <a:endParaRPr lang="nb-NO"/>
          </a:p>
        </p:txBody>
      </p:sp>
    </p:spTree>
    <p:extLst>
      <p:ext uri="{BB962C8B-B14F-4D97-AF65-F5344CB8AC3E}">
        <p14:creationId xmlns:p14="http://schemas.microsoft.com/office/powerpoint/2010/main" val="330657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C025F4-A5FD-4F35-A4BB-FCD4EE20B227}"/>
              </a:ext>
            </a:extLst>
          </p:cNvPr>
          <p:cNvSpPr>
            <a:spLocks noGrp="1"/>
          </p:cNvSpPr>
          <p:nvPr>
            <p:ph type="title"/>
          </p:nvPr>
        </p:nvSpPr>
        <p:spPr/>
        <p:txBody>
          <a:bodyPr/>
          <a:lstStyle/>
          <a:p>
            <a:r>
              <a:rPr lang="nn-NO"/>
              <a:t>Vatn, Avlaup og renovasjon (VAR)</a:t>
            </a:r>
          </a:p>
        </p:txBody>
      </p:sp>
      <p:sp>
        <p:nvSpPr>
          <p:cNvPr id="3" name="Plassholder for innhold 2">
            <a:extLst>
              <a:ext uri="{FF2B5EF4-FFF2-40B4-BE49-F238E27FC236}">
                <a16:creationId xmlns:a16="http://schemas.microsoft.com/office/drawing/2014/main" id="{DB366E4F-3597-4CAE-ABFC-6354C7F9AC0C}"/>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nn-NO" dirty="0"/>
              <a:t>Me står overfor større utbyggingar i økonomiplanperioden knytt til m.a. ny Hovudplan for Vatn, og Hovudplan for Avlaup for perioden 2020-2030. Det vil bli utbygging av Årskog industriområde.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sz="1800" dirty="0">
                <a:effectLst/>
                <a:latin typeface="Verdana" panose="020B0604030504040204" pitchFamily="34" charset="0"/>
                <a:ea typeface="Times New Roman" panose="02020603050405020304" pitchFamily="18" charset="0"/>
                <a:cs typeface="Tahoma" panose="020B0604030504040204" pitchFamily="34" charset="0"/>
              </a:rPr>
              <a:t>I tillegg til faste </a:t>
            </a:r>
            <a:r>
              <a:rPr lang="nb-NO" sz="1800" dirty="0" err="1">
                <a:effectLst/>
                <a:latin typeface="Verdana" panose="020B0604030504040204" pitchFamily="34" charset="0"/>
                <a:ea typeface="Times New Roman" panose="02020603050405020304" pitchFamily="18" charset="0"/>
                <a:cs typeface="Tahoma" panose="020B0604030504040204" pitchFamily="34" charset="0"/>
              </a:rPr>
              <a:t>postar</a:t>
            </a:r>
            <a:r>
              <a:rPr lang="nb-NO" sz="1800" dirty="0">
                <a:effectLst/>
                <a:latin typeface="Verdana" panose="020B0604030504040204" pitchFamily="34" charset="0"/>
                <a:ea typeface="Times New Roman" panose="02020603050405020304" pitchFamily="18" charset="0"/>
                <a:cs typeface="Tahoma" panose="020B0604030504040204" pitchFamily="34" charset="0"/>
              </a:rPr>
              <a:t>, er det i investering 2022 lagt inn nye forslag: bygging teknisk bygg, sanering vatn og avløp, forprosjekt VA </a:t>
            </a:r>
            <a:r>
              <a:rPr lang="nb-NO" sz="1800" dirty="0" err="1">
                <a:effectLst/>
                <a:latin typeface="Verdana" panose="020B0604030504040204" pitchFamily="34" charset="0"/>
                <a:ea typeface="Times New Roman" panose="02020603050405020304" pitchFamily="18" charset="0"/>
                <a:cs typeface="Tahoma" panose="020B0604030504040204" pitchFamily="34" charset="0"/>
              </a:rPr>
              <a:t>Årskog</a:t>
            </a:r>
            <a:r>
              <a:rPr lang="nb-NO" sz="1800" dirty="0">
                <a:effectLst/>
                <a:latin typeface="Verdana" panose="020B0604030504040204" pitchFamily="34" charset="0"/>
                <a:ea typeface="Times New Roman" panose="02020603050405020304" pitchFamily="18" charset="0"/>
                <a:cs typeface="Tahoma" panose="020B0604030504040204" pitchFamily="34" charset="0"/>
              </a:rPr>
              <a:t> og grunnarbeid VA </a:t>
            </a:r>
            <a:r>
              <a:rPr lang="nb-NO" sz="1800" dirty="0" err="1">
                <a:effectLst/>
                <a:latin typeface="Verdana" panose="020B0604030504040204" pitchFamily="34" charset="0"/>
                <a:ea typeface="Times New Roman" panose="02020603050405020304" pitchFamily="18" charset="0"/>
                <a:cs typeface="Tahoma" panose="020B0604030504040204" pitchFamily="34" charset="0"/>
              </a:rPr>
              <a:t>Årskog</a:t>
            </a:r>
            <a:r>
              <a:rPr lang="nb-NO" sz="1800" dirty="0">
                <a:effectLst/>
                <a:latin typeface="Verdana" panose="020B0604030504040204" pitchFamily="34" charset="0"/>
                <a:ea typeface="Times New Roman" panose="02020603050405020304" pitchFamily="18" charset="0"/>
                <a:cs typeface="Tahoma" panose="020B0604030504040204" pitchFamily="34" charset="0"/>
              </a:rPr>
              <a:t>. Me viser til investeringsbudsjettet for kommunen, der prosjekta er beskrive.</a:t>
            </a:r>
          </a:p>
          <a:p>
            <a:endParaRPr lang="nn-NO" dirty="0"/>
          </a:p>
          <a:p>
            <a:pPr marL="285750" indent="-285750">
              <a:buFont typeface="Arial" panose="020B0604020202020204" pitchFamily="34" charset="0"/>
              <a:buChar char="•"/>
            </a:pPr>
            <a:r>
              <a:rPr lang="nn-NO" dirty="0"/>
              <a:t>Gebyrregulativet for VA må endrast grunna store investeringar dei seinaste åra, og dei kommande. VA er sjølvkostområde, og omfanget av utbyggingane vil auka dei kommunale avgiftene på området. </a:t>
            </a:r>
          </a:p>
          <a:p>
            <a:r>
              <a:rPr lang="nn-NO" dirty="0"/>
              <a:t> </a:t>
            </a:r>
          </a:p>
          <a:p>
            <a:pPr marL="285750" indent="-285750">
              <a:buFont typeface="Arial" panose="020B0604020202020204" pitchFamily="34" charset="0"/>
              <a:buChar char="•"/>
            </a:pPr>
            <a:r>
              <a:rPr lang="nn-NO" dirty="0"/>
              <a:t>Førebels berekningar viser at Fitjar må ha 11,2 % auke i vassgebyret, og 7,8 % årleg auke i gebyr for avløp.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Dette vert lagt fram som eiga sak for kommunestyret etter handsaming i utval for plan og miljø.</a:t>
            </a:r>
          </a:p>
        </p:txBody>
      </p:sp>
      <p:sp>
        <p:nvSpPr>
          <p:cNvPr id="4" name="Plassholder for dato 3">
            <a:extLst>
              <a:ext uri="{FF2B5EF4-FFF2-40B4-BE49-F238E27FC236}">
                <a16:creationId xmlns:a16="http://schemas.microsoft.com/office/drawing/2014/main" id="{FC1B7B77-9B0A-4A70-8A7F-9BB301951ADF}"/>
              </a:ext>
            </a:extLst>
          </p:cNvPr>
          <p:cNvSpPr>
            <a:spLocks noGrp="1"/>
          </p:cNvSpPr>
          <p:nvPr>
            <p:ph type="dt" sz="half" idx="10"/>
          </p:nvPr>
        </p:nvSpPr>
        <p:spPr/>
        <p:txBody>
          <a:bodyPr/>
          <a:lstStyle/>
          <a:p>
            <a:fld id="{ACA9F0CC-42A3-DD4B-9661-24D26316FF76}" type="datetime1">
              <a:rPr lang="nb-NO" smtClean="0"/>
              <a:t>26.10.2021</a:t>
            </a:fld>
            <a:endParaRPr lang="nb-NO"/>
          </a:p>
        </p:txBody>
      </p:sp>
      <p:sp>
        <p:nvSpPr>
          <p:cNvPr id="5" name="Plassholder for lysbildenummer 4">
            <a:extLst>
              <a:ext uri="{FF2B5EF4-FFF2-40B4-BE49-F238E27FC236}">
                <a16:creationId xmlns:a16="http://schemas.microsoft.com/office/drawing/2014/main" id="{532595EE-A1FE-4CEC-ACB2-1C1C46555183}"/>
              </a:ext>
            </a:extLst>
          </p:cNvPr>
          <p:cNvSpPr>
            <a:spLocks noGrp="1"/>
          </p:cNvSpPr>
          <p:nvPr>
            <p:ph type="sldNum" sz="quarter" idx="11"/>
          </p:nvPr>
        </p:nvSpPr>
        <p:spPr/>
        <p:txBody>
          <a:bodyPr/>
          <a:lstStyle/>
          <a:p>
            <a:fld id="{F01D463A-FC5E-AF45-99CA-E13DF8085A53}" type="slidenum">
              <a:rPr lang="nb-NO" smtClean="0"/>
              <a:pPr/>
              <a:t>14</a:t>
            </a:fld>
            <a:endParaRPr lang="nb-NO"/>
          </a:p>
        </p:txBody>
      </p:sp>
    </p:spTree>
    <p:extLst>
      <p:ext uri="{BB962C8B-B14F-4D97-AF65-F5344CB8AC3E}">
        <p14:creationId xmlns:p14="http://schemas.microsoft.com/office/powerpoint/2010/main" val="120752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1161076-0934-46D8-BEA2-5E4737183D17}"/>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E0FED7FC-D7D6-4A09-959F-EF02C6277F14}"/>
              </a:ext>
            </a:extLst>
          </p:cNvPr>
          <p:cNvSpPr>
            <a:spLocks noGrp="1"/>
          </p:cNvSpPr>
          <p:nvPr>
            <p:ph type="sldNum" sz="quarter" idx="11"/>
          </p:nvPr>
        </p:nvSpPr>
        <p:spPr/>
        <p:txBody>
          <a:bodyPr/>
          <a:lstStyle/>
          <a:p>
            <a:fld id="{F01D463A-FC5E-AF45-99CA-E13DF8085A53}" type="slidenum">
              <a:rPr lang="nb-NO" smtClean="0"/>
              <a:pPr/>
              <a:t>15</a:t>
            </a:fld>
            <a:endParaRPr lang="nb-NO" dirty="0"/>
          </a:p>
        </p:txBody>
      </p:sp>
      <p:pic>
        <p:nvPicPr>
          <p:cNvPr id="5" name="Bilde 4">
            <a:extLst>
              <a:ext uri="{FF2B5EF4-FFF2-40B4-BE49-F238E27FC236}">
                <a16:creationId xmlns:a16="http://schemas.microsoft.com/office/drawing/2014/main" id="{67539455-406E-4F3F-98C1-64F23E71E43A}"/>
              </a:ext>
            </a:extLst>
          </p:cNvPr>
          <p:cNvPicPr>
            <a:picLocks noChangeAspect="1"/>
          </p:cNvPicPr>
          <p:nvPr/>
        </p:nvPicPr>
        <p:blipFill>
          <a:blip r:embed="rId2"/>
          <a:stretch>
            <a:fillRect/>
          </a:stretch>
        </p:blipFill>
        <p:spPr>
          <a:xfrm>
            <a:off x="2857500" y="2538412"/>
            <a:ext cx="6477000" cy="1781175"/>
          </a:xfrm>
          <a:prstGeom prst="rect">
            <a:avLst/>
          </a:prstGeom>
        </p:spPr>
      </p:pic>
    </p:spTree>
    <p:extLst>
      <p:ext uri="{BB962C8B-B14F-4D97-AF65-F5344CB8AC3E}">
        <p14:creationId xmlns:p14="http://schemas.microsoft.com/office/powerpoint/2010/main" val="292638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C3FDE3-D3B1-4BE7-80BB-9C7AFD8CF025}"/>
              </a:ext>
            </a:extLst>
          </p:cNvPr>
          <p:cNvSpPr>
            <a:spLocks noGrp="1"/>
          </p:cNvSpPr>
          <p:nvPr>
            <p:ph type="title"/>
          </p:nvPr>
        </p:nvSpPr>
        <p:spPr/>
        <p:txBody>
          <a:bodyPr/>
          <a:lstStyle/>
          <a:p>
            <a:r>
              <a:rPr lang="nn-NO"/>
              <a:t>Stord Fitjar landbruks- og miljøkontor  (SFLMK)</a:t>
            </a:r>
          </a:p>
        </p:txBody>
      </p:sp>
      <p:sp>
        <p:nvSpPr>
          <p:cNvPr id="3" name="Plassholder for innhold 2">
            <a:extLst>
              <a:ext uri="{FF2B5EF4-FFF2-40B4-BE49-F238E27FC236}">
                <a16:creationId xmlns:a16="http://schemas.microsoft.com/office/drawing/2014/main" id="{CFCB0AA1-6227-4971-BC1E-B2C2CF334745}"/>
              </a:ext>
            </a:extLst>
          </p:cNvPr>
          <p:cNvSpPr>
            <a:spLocks noGrp="1"/>
          </p:cNvSpPr>
          <p:nvPr>
            <p:ph idx="1"/>
          </p:nvPr>
        </p:nvSpPr>
        <p:spPr/>
        <p:txBody>
          <a:bodyPr>
            <a:normAutofit/>
          </a:bodyPr>
          <a:lstStyle/>
          <a:p>
            <a:pPr marL="285750" indent="-285750">
              <a:buFont typeface="Arial" panose="020B0604020202020204" pitchFamily="34" charset="0"/>
              <a:buChar char="•"/>
            </a:pPr>
            <a:r>
              <a:rPr lang="nn-NO" dirty="0"/>
              <a:t>SFLMK er eit interkommunalt samarbeid mellom Fitjar og Stord kommune, der Fitjar er vertskommune. Det er 4,6 årsverk på eininga. Sidan 2017 har kommunen også seld tenester til Austevoll kommune for </a:t>
            </a:r>
            <a:r>
              <a:rPr lang="nn-NO" dirty="0" err="1"/>
              <a:t>ca</a:t>
            </a:r>
            <a:r>
              <a:rPr lang="nn-NO" dirty="0"/>
              <a:t> 830 000 kr årleg.</a:t>
            </a: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Dette er for økonomiplanen foreslått auka til kr 1,1 mill. pga. av aukande oppgåveomfang.</a:t>
            </a:r>
          </a:p>
          <a:p>
            <a:pPr marL="287020" indent="-285750">
              <a:lnSpc>
                <a:spcPct val="107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For miljørådgjevarstillinga er det lagt inn 20% prosjektfinansiering, som erstattar inntektene Vestland fylkeskommune, vassregionarbeid.</a:t>
            </a:r>
          </a:p>
          <a:p>
            <a:pPr marL="287020" indent="-285750">
              <a:lnSpc>
                <a:spcPct val="107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Stord Fitjar landbruk- og miljøkontor sitt budsjett for 2021 er på same nivå som for 2021. Refusjonen frå Stord kommune for 52 % av Stord Fitjar landbruk- og miljøkontor vert inntektsført under Administrasjon, som tidlegare år.</a:t>
            </a:r>
            <a:endParaRPr lang="nn-NO" dirty="0"/>
          </a:p>
          <a:p>
            <a:pPr marL="285750" indent="-285750">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Aukar inntektene til SFLMK for sal av tenester til Austevoll kommune med kr 360.000,-</a:t>
            </a:r>
            <a:endParaRPr lang="nn-NO" sz="1800" dirty="0">
              <a:solidFill>
                <a:srgbClr val="000000"/>
              </a:solidFill>
              <a:effectLst/>
              <a:latin typeface="Calibri" panose="020F0502020204030204" pitchFamily="34" charset="0"/>
              <a:ea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D4E1A663-86A4-4F79-84DA-F5ED29AA0A34}"/>
              </a:ext>
            </a:extLst>
          </p:cNvPr>
          <p:cNvSpPr>
            <a:spLocks noGrp="1"/>
          </p:cNvSpPr>
          <p:nvPr>
            <p:ph type="dt" sz="half" idx="10"/>
          </p:nvPr>
        </p:nvSpPr>
        <p:spPr/>
        <p:txBody>
          <a:bodyPr/>
          <a:lstStyle/>
          <a:p>
            <a:fld id="{ACA9F0CC-42A3-DD4B-9661-24D26316FF76}" type="datetime1">
              <a:rPr lang="nb-NO" smtClean="0"/>
              <a:t>26.10.2021</a:t>
            </a:fld>
            <a:endParaRPr lang="nb-NO"/>
          </a:p>
        </p:txBody>
      </p:sp>
      <p:sp>
        <p:nvSpPr>
          <p:cNvPr id="5" name="Plassholder for lysbildenummer 4">
            <a:extLst>
              <a:ext uri="{FF2B5EF4-FFF2-40B4-BE49-F238E27FC236}">
                <a16:creationId xmlns:a16="http://schemas.microsoft.com/office/drawing/2014/main" id="{0FB7B900-2B5F-4DE5-8BA7-727691DAF382}"/>
              </a:ext>
            </a:extLst>
          </p:cNvPr>
          <p:cNvSpPr>
            <a:spLocks noGrp="1"/>
          </p:cNvSpPr>
          <p:nvPr>
            <p:ph type="sldNum" sz="quarter" idx="11"/>
          </p:nvPr>
        </p:nvSpPr>
        <p:spPr/>
        <p:txBody>
          <a:bodyPr/>
          <a:lstStyle/>
          <a:p>
            <a:fld id="{F01D463A-FC5E-AF45-99CA-E13DF8085A53}" type="slidenum">
              <a:rPr lang="nb-NO" smtClean="0"/>
              <a:pPr/>
              <a:t>16</a:t>
            </a:fld>
            <a:endParaRPr lang="nb-NO"/>
          </a:p>
        </p:txBody>
      </p:sp>
    </p:spTree>
    <p:extLst>
      <p:ext uri="{BB962C8B-B14F-4D97-AF65-F5344CB8AC3E}">
        <p14:creationId xmlns:p14="http://schemas.microsoft.com/office/powerpoint/2010/main" val="106570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6E0129B-D154-4517-8745-6EE97CCF2B3E}"/>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AC2507D1-B4F5-4838-96E3-1BB084DBBBCB}"/>
              </a:ext>
            </a:extLst>
          </p:cNvPr>
          <p:cNvSpPr>
            <a:spLocks noGrp="1"/>
          </p:cNvSpPr>
          <p:nvPr>
            <p:ph type="sldNum" sz="quarter" idx="11"/>
          </p:nvPr>
        </p:nvSpPr>
        <p:spPr/>
        <p:txBody>
          <a:bodyPr/>
          <a:lstStyle/>
          <a:p>
            <a:fld id="{F01D463A-FC5E-AF45-99CA-E13DF8085A53}" type="slidenum">
              <a:rPr lang="nb-NO" smtClean="0"/>
              <a:pPr/>
              <a:t>17</a:t>
            </a:fld>
            <a:endParaRPr lang="nb-NO" dirty="0"/>
          </a:p>
        </p:txBody>
      </p:sp>
      <p:pic>
        <p:nvPicPr>
          <p:cNvPr id="5" name="Bilde 4">
            <a:extLst>
              <a:ext uri="{FF2B5EF4-FFF2-40B4-BE49-F238E27FC236}">
                <a16:creationId xmlns:a16="http://schemas.microsoft.com/office/drawing/2014/main" id="{8C0CEC91-8DEC-46BC-A97C-80DD970BC25D}"/>
              </a:ext>
            </a:extLst>
          </p:cNvPr>
          <p:cNvPicPr>
            <a:picLocks noChangeAspect="1"/>
          </p:cNvPicPr>
          <p:nvPr/>
        </p:nvPicPr>
        <p:blipFill>
          <a:blip r:embed="rId2"/>
          <a:stretch>
            <a:fillRect/>
          </a:stretch>
        </p:blipFill>
        <p:spPr>
          <a:xfrm>
            <a:off x="2833687" y="2433637"/>
            <a:ext cx="6524625" cy="1990725"/>
          </a:xfrm>
          <a:prstGeom prst="rect">
            <a:avLst/>
          </a:prstGeom>
        </p:spPr>
      </p:pic>
    </p:spTree>
    <p:extLst>
      <p:ext uri="{BB962C8B-B14F-4D97-AF65-F5344CB8AC3E}">
        <p14:creationId xmlns:p14="http://schemas.microsoft.com/office/powerpoint/2010/main" val="325156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7476CB-7220-49E0-89E0-84B42854303A}"/>
              </a:ext>
            </a:extLst>
          </p:cNvPr>
          <p:cNvSpPr>
            <a:spLocks noGrp="1"/>
          </p:cNvSpPr>
          <p:nvPr>
            <p:ph type="title"/>
          </p:nvPr>
        </p:nvSpPr>
        <p:spPr/>
        <p:txBody>
          <a:bodyPr/>
          <a:lstStyle/>
          <a:p>
            <a:r>
              <a:rPr lang="nn-NO" dirty="0"/>
              <a:t>Brann og beredskap</a:t>
            </a:r>
          </a:p>
        </p:txBody>
      </p:sp>
      <p:sp>
        <p:nvSpPr>
          <p:cNvPr id="3" name="Plassholder for innhold 2">
            <a:extLst>
              <a:ext uri="{FF2B5EF4-FFF2-40B4-BE49-F238E27FC236}">
                <a16:creationId xmlns:a16="http://schemas.microsoft.com/office/drawing/2014/main" id="{E39D0F51-D39C-4801-B6EF-75D44C19CE68}"/>
              </a:ext>
            </a:extLst>
          </p:cNvPr>
          <p:cNvSpPr>
            <a:spLocks noGrp="1"/>
          </p:cNvSpPr>
          <p:nvPr>
            <p:ph idx="1"/>
          </p:nvPr>
        </p:nvSpPr>
        <p:spPr/>
        <p:txBody>
          <a:bodyPr/>
          <a:lstStyle/>
          <a:p>
            <a:pPr marL="287020" indent="-285750">
              <a:lnSpc>
                <a:spcPct val="107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Det er i KB auka driftsbudsjett for reinhald på ny brannstasjon med 160 000,- per år.</a:t>
            </a:r>
          </a:p>
          <a:p>
            <a:pPr marL="287020" indent="-285750">
              <a:lnSpc>
                <a:spcPct val="107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Inntektene er sett opp frå  unødvendige brannutrykkingar med 188 000.- årleg. Det er eit stort næringsanlegg som har langvarige problem med dette.</a:t>
            </a:r>
          </a:p>
          <a:p>
            <a:pPr marL="287020" indent="-285750">
              <a:lnSpc>
                <a:spcPct val="107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Dei økonomiske rammene for brann- og redning er vidareført.</a:t>
            </a:r>
          </a:p>
          <a:p>
            <a:pPr marL="285750" indent="-285750">
              <a:buFont typeface="Arial" panose="020B0604020202020204" pitchFamily="34" charset="0"/>
              <a:buChar char="•"/>
            </a:pPr>
            <a:endParaRPr lang="nn-NO" dirty="0"/>
          </a:p>
        </p:txBody>
      </p:sp>
      <p:sp>
        <p:nvSpPr>
          <p:cNvPr id="4" name="Plassholder for dato 3">
            <a:extLst>
              <a:ext uri="{FF2B5EF4-FFF2-40B4-BE49-F238E27FC236}">
                <a16:creationId xmlns:a16="http://schemas.microsoft.com/office/drawing/2014/main" id="{8EF2FE67-A955-4669-BC01-8445ABC112E2}"/>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0AAC080A-3409-4D9A-9E95-ECE1E3559A60}"/>
              </a:ext>
            </a:extLst>
          </p:cNvPr>
          <p:cNvSpPr>
            <a:spLocks noGrp="1"/>
          </p:cNvSpPr>
          <p:nvPr>
            <p:ph type="sldNum" sz="quarter" idx="11"/>
          </p:nvPr>
        </p:nvSpPr>
        <p:spPr/>
        <p:txBody>
          <a:bodyPr/>
          <a:lstStyle/>
          <a:p>
            <a:fld id="{F01D463A-FC5E-AF45-99CA-E13DF8085A53}" type="slidenum">
              <a:rPr lang="nb-NO" smtClean="0"/>
              <a:pPr/>
              <a:t>18</a:t>
            </a:fld>
            <a:endParaRPr lang="nb-NO" dirty="0"/>
          </a:p>
        </p:txBody>
      </p:sp>
    </p:spTree>
    <p:extLst>
      <p:ext uri="{BB962C8B-B14F-4D97-AF65-F5344CB8AC3E}">
        <p14:creationId xmlns:p14="http://schemas.microsoft.com/office/powerpoint/2010/main" val="323787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F901E7-BBD3-4684-B98C-1B006EC12DD9}"/>
              </a:ext>
            </a:extLst>
          </p:cNvPr>
          <p:cNvSpPr>
            <a:spLocks noGrp="1"/>
          </p:cNvSpPr>
          <p:nvPr>
            <p:ph type="title"/>
          </p:nvPr>
        </p:nvSpPr>
        <p:spPr/>
        <p:txBody>
          <a:bodyPr/>
          <a:lstStyle/>
          <a:p>
            <a:r>
              <a:rPr lang="nn-NO"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Plan- teknisk og landbruk</a:t>
            </a:r>
            <a:b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br>
            <a:endParaRPr lang="nn-NO" dirty="0"/>
          </a:p>
        </p:txBody>
      </p:sp>
      <p:sp>
        <p:nvSpPr>
          <p:cNvPr id="3" name="Plassholder for innhold 2">
            <a:extLst>
              <a:ext uri="{FF2B5EF4-FFF2-40B4-BE49-F238E27FC236}">
                <a16:creationId xmlns:a16="http://schemas.microsoft.com/office/drawing/2014/main" id="{5E35D9E4-BAEC-4238-96B9-0EAA1FB5090F}"/>
              </a:ext>
            </a:extLst>
          </p:cNvPr>
          <p:cNvSpPr>
            <a:spLocks noGrp="1"/>
          </p:cNvSpPr>
          <p:nvPr>
            <p:ph idx="1"/>
          </p:nvPr>
        </p:nvSpPr>
        <p:spPr/>
        <p:txBody>
          <a:bodyPr/>
          <a:lstStyle/>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Me reduserer driftsutgifter på energi og drivstoff ved å gjennomføre grøne investeringar.</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Justeringar gebyrregulativet og aukar 1M med 3,03</a:t>
            </a:r>
            <a:r>
              <a:rPr lang="nn-NO" sz="1800" dirty="0">
                <a:solidFill>
                  <a:srgbClr val="000000"/>
                </a:solidFill>
                <a:effectLst/>
                <a:latin typeface="Calibri" panose="020F0502020204030204" pitchFamily="34" charset="0"/>
                <a:ea typeface="Times New Roman" panose="02020603050405020304" pitchFamily="18" charset="0"/>
              </a:rPr>
              <a:t> </a:t>
            </a:r>
            <a:r>
              <a:rPr lang="nn-NO" sz="1800" dirty="0">
                <a:solidFill>
                  <a:srgbClr val="000000"/>
                </a:solidFill>
                <a:effectLst/>
                <a:latin typeface="Verdana" panose="020B0604030504040204" pitchFamily="34" charset="0"/>
                <a:ea typeface="Times New Roman" panose="02020603050405020304" pitchFamily="18" charset="0"/>
              </a:rPr>
              <a:t> %</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rPr>
              <a:t>Energikostnadar vert auka med kr 200 000,- til nivå med år 2020</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Styrka vedlikehaldet av kommunale bygg kr 300 000,-. Beløpet er likt fordelt mellom institusjon og skule </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Aukar husleiga for kommunale bustadar med 2,9 % i 2022</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Aukar inntektene til SFLMK for sal av tenester til Austevoll kommune med kr 360.000,-</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Aukar reinhald på ny brannstasjon med 20 % stilling.</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Aukar inntektene for unødvendige brannutrykkingar med kr 188.000,-</a:t>
            </a:r>
            <a:endParaRPr lang="nn-NO" sz="1800" dirty="0">
              <a:solidFill>
                <a:srgbClr val="000000"/>
              </a:solidFill>
              <a:effectLst/>
              <a:latin typeface="Calibri" panose="020F0502020204030204" pitchFamily="34" charset="0"/>
              <a:ea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6B1B2F6B-1E24-4EEA-AC99-667417D6A4EF}"/>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B1651E28-7008-4CAF-861B-8AACE0F5F4A2}"/>
              </a:ext>
            </a:extLst>
          </p:cNvPr>
          <p:cNvSpPr>
            <a:spLocks noGrp="1"/>
          </p:cNvSpPr>
          <p:nvPr>
            <p:ph type="sldNum" sz="quarter" idx="11"/>
          </p:nvPr>
        </p:nvSpPr>
        <p:spPr/>
        <p:txBody>
          <a:bodyPr/>
          <a:lstStyle/>
          <a:p>
            <a:fld id="{F01D463A-FC5E-AF45-99CA-E13DF8085A53}" type="slidenum">
              <a:rPr lang="nb-NO" smtClean="0"/>
              <a:pPr/>
              <a:t>19</a:t>
            </a:fld>
            <a:endParaRPr lang="nb-NO" dirty="0"/>
          </a:p>
        </p:txBody>
      </p:sp>
    </p:spTree>
    <p:extLst>
      <p:ext uri="{BB962C8B-B14F-4D97-AF65-F5344CB8AC3E}">
        <p14:creationId xmlns:p14="http://schemas.microsoft.com/office/powerpoint/2010/main" val="12486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067CE-A0DC-47FF-9C78-F0FCDCF4FD53}"/>
              </a:ext>
            </a:extLst>
          </p:cNvPr>
          <p:cNvSpPr>
            <a:spLocks noGrp="1"/>
          </p:cNvSpPr>
          <p:nvPr>
            <p:ph type="title"/>
          </p:nvPr>
        </p:nvSpPr>
        <p:spPr/>
        <p:txBody>
          <a:bodyPr/>
          <a:lstStyle/>
          <a:p>
            <a:r>
              <a:rPr lang="nn-NO" dirty="0"/>
              <a:t>Mål for plan, utvikling og teknisk</a:t>
            </a:r>
          </a:p>
        </p:txBody>
      </p:sp>
      <p:graphicFrame>
        <p:nvGraphicFramePr>
          <p:cNvPr id="6" name="Plassholder for innhold 5">
            <a:extLst>
              <a:ext uri="{FF2B5EF4-FFF2-40B4-BE49-F238E27FC236}">
                <a16:creationId xmlns:a16="http://schemas.microsoft.com/office/drawing/2014/main" id="{9AD6E15F-7021-498A-8950-AEE4D2E58E70}"/>
              </a:ext>
            </a:extLst>
          </p:cNvPr>
          <p:cNvGraphicFramePr>
            <a:graphicFrameLocks noGrp="1"/>
          </p:cNvGraphicFramePr>
          <p:nvPr>
            <p:ph idx="1"/>
          </p:nvPr>
        </p:nvGraphicFramePr>
        <p:xfrm>
          <a:off x="3231515" y="3119437"/>
          <a:ext cx="5805170" cy="2829180"/>
        </p:xfrm>
        <a:graphic>
          <a:graphicData uri="http://schemas.openxmlformats.org/drawingml/2006/table">
            <a:tbl>
              <a:tblPr firstRow="1" firstCol="1" bandRow="1">
                <a:tableStyleId>{5C22544A-7EE6-4342-B048-85BDC9FD1C3A}</a:tableStyleId>
              </a:tblPr>
              <a:tblGrid>
                <a:gridCol w="3119120">
                  <a:extLst>
                    <a:ext uri="{9D8B030D-6E8A-4147-A177-3AD203B41FA5}">
                      <a16:colId xmlns:a16="http://schemas.microsoft.com/office/drawing/2014/main" val="3412644477"/>
                    </a:ext>
                  </a:extLst>
                </a:gridCol>
                <a:gridCol w="2686050">
                  <a:extLst>
                    <a:ext uri="{9D8B030D-6E8A-4147-A177-3AD203B41FA5}">
                      <a16:colId xmlns:a16="http://schemas.microsoft.com/office/drawing/2014/main" val="3914751491"/>
                    </a:ext>
                  </a:extLst>
                </a:gridCol>
              </a:tblGrid>
              <a:tr h="0">
                <a:tc>
                  <a:txBody>
                    <a:bodyPr/>
                    <a:lstStyle/>
                    <a:p>
                      <a:pPr marL="1270" indent="1270">
                        <a:lnSpc>
                          <a:spcPct val="104000"/>
                        </a:lnSpc>
                        <a:spcAft>
                          <a:spcPts val="25"/>
                        </a:spcAft>
                      </a:pPr>
                      <a:r>
                        <a:rPr lang="nn-NO" sz="1100">
                          <a:effectLst/>
                        </a:rPr>
                        <a:t>Fitjar kommune som organisasjon  skal kutte sine klimagassutslepp med 70% innan 2030  </a:t>
                      </a:r>
                      <a:endParaRPr lang="nn-NO" sz="1000">
                        <a:effectLst/>
                      </a:endParaRPr>
                    </a:p>
                    <a:p>
                      <a:pPr marL="1270" indent="1270">
                        <a:lnSpc>
                          <a:spcPct val="104000"/>
                        </a:lnSpc>
                        <a:spcAft>
                          <a:spcPts val="25"/>
                        </a:spcAft>
                      </a:pPr>
                      <a:r>
                        <a:rPr lang="nn-NO" sz="1100">
                          <a:effectLst/>
                        </a:rPr>
                        <a:t> </a:t>
                      </a:r>
                      <a:endParaRPr lang="nn-NO" sz="1000">
                        <a:effectLst/>
                      </a:endParaRPr>
                    </a:p>
                    <a:p>
                      <a:pPr marL="1270" indent="1270">
                        <a:lnSpc>
                          <a:spcPct val="104000"/>
                        </a:lnSpc>
                        <a:spcAft>
                          <a:spcPts val="25"/>
                        </a:spcAft>
                      </a:pPr>
                      <a:r>
                        <a:rPr lang="nn-NO" sz="1100">
                          <a:effectLst/>
                        </a:rPr>
                        <a:t> </a:t>
                      </a:r>
                      <a:endParaRPr lang="nn-NO" sz="1000">
                        <a:effectLst/>
                      </a:endParaRPr>
                    </a:p>
                    <a:p>
                      <a:pPr marL="1270" indent="1270">
                        <a:lnSpc>
                          <a:spcPct val="104000"/>
                        </a:lnSpc>
                        <a:spcAft>
                          <a:spcPts val="25"/>
                        </a:spcAft>
                      </a:pPr>
                      <a:r>
                        <a:rPr lang="nn-NO" sz="1100">
                          <a:effectLst/>
                        </a:rPr>
                        <a:t> </a:t>
                      </a:r>
                      <a:endParaRPr lang="nn-NO" sz="1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1270" indent="1270">
                        <a:lnSpc>
                          <a:spcPct val="104000"/>
                        </a:lnSpc>
                        <a:spcAft>
                          <a:spcPts val="25"/>
                        </a:spcAft>
                      </a:pPr>
                      <a:r>
                        <a:rPr lang="nn-NO" sz="1200">
                          <a:effectLst/>
                        </a:rPr>
                        <a:t>Etablere klimatiltak  i eigen organisasjon innan fornybar energi, bygg, VAR  og transport, innkjøp og mat. </a:t>
                      </a:r>
                      <a:endParaRPr lang="nn-NO" sz="1000">
                        <a:effectLst/>
                      </a:endParaRPr>
                    </a:p>
                    <a:p>
                      <a:pPr marL="1270" indent="1270">
                        <a:lnSpc>
                          <a:spcPct val="104000"/>
                        </a:lnSpc>
                        <a:spcAft>
                          <a:spcPts val="25"/>
                        </a:spcAft>
                      </a:pPr>
                      <a:r>
                        <a:rPr lang="nn-NO" sz="1100">
                          <a:effectLst/>
                        </a:rPr>
                        <a:t> </a:t>
                      </a:r>
                      <a:endParaRPr lang="nn-NO" sz="1000">
                        <a:effectLst/>
                      </a:endParaRPr>
                    </a:p>
                    <a:p>
                      <a:pPr marL="1270" indent="1270">
                        <a:lnSpc>
                          <a:spcPct val="104000"/>
                        </a:lnSpc>
                        <a:spcAft>
                          <a:spcPts val="25"/>
                        </a:spcAft>
                      </a:pPr>
                      <a:r>
                        <a:rPr lang="nn-NO" sz="1100">
                          <a:effectLst/>
                        </a:rPr>
                        <a:t>Klimamål-  og tiltak i sentralt planverk.</a:t>
                      </a:r>
                      <a:endParaRPr lang="nn-NO" sz="1000">
                        <a:effectLst/>
                      </a:endParaRPr>
                    </a:p>
                    <a:p>
                      <a:pPr marL="1270" indent="1270">
                        <a:lnSpc>
                          <a:spcPct val="104000"/>
                        </a:lnSpc>
                        <a:spcAft>
                          <a:spcPts val="25"/>
                        </a:spcAft>
                      </a:pPr>
                      <a:r>
                        <a:rPr lang="nn-NO" sz="1100">
                          <a:effectLst/>
                        </a:rPr>
                        <a:t> </a:t>
                      </a:r>
                      <a:endParaRPr lang="nn-NO" sz="1000">
                        <a:effectLst/>
                      </a:endParaRPr>
                    </a:p>
                    <a:p>
                      <a:pPr marL="1270" indent="1270">
                        <a:lnSpc>
                          <a:spcPct val="104000"/>
                        </a:lnSpc>
                        <a:spcAft>
                          <a:spcPts val="25"/>
                        </a:spcAft>
                      </a:pPr>
                      <a:r>
                        <a:rPr lang="nb-NO" sz="1100">
                          <a:effectLst/>
                        </a:rPr>
                        <a:t>Legge til rette for grøn innovasjon og mobilitet.</a:t>
                      </a:r>
                      <a:endParaRPr lang="nn-NO" sz="1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3166362756"/>
                  </a:ext>
                </a:extLst>
              </a:tr>
              <a:tr h="0">
                <a:tc>
                  <a:txBody>
                    <a:bodyPr/>
                    <a:lstStyle/>
                    <a:p>
                      <a:pPr marL="1270" indent="1270">
                        <a:lnSpc>
                          <a:spcPct val="104000"/>
                        </a:lnSpc>
                        <a:spcAft>
                          <a:spcPts val="25"/>
                        </a:spcAft>
                      </a:pPr>
                      <a:r>
                        <a:rPr lang="nn-NO" sz="1100">
                          <a:effectLst/>
                        </a:rPr>
                        <a:t>Fitjar kommune skal vera fossilfri innan 2030 (med unntak av brannbilar)</a:t>
                      </a:r>
                      <a:endParaRPr lang="nn-NO" sz="100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1270" indent="1270">
                        <a:lnSpc>
                          <a:spcPct val="104000"/>
                        </a:lnSpc>
                        <a:spcAft>
                          <a:spcPts val="25"/>
                        </a:spcAft>
                      </a:pPr>
                      <a:r>
                        <a:rPr lang="nn-NO" sz="1100" dirty="0">
                          <a:effectLst/>
                        </a:rPr>
                        <a:t>Elektrifisere/utsleppsfri transport i kommunen si eiga drift.</a:t>
                      </a:r>
                      <a:endParaRPr lang="nn-NO" sz="1000" dirty="0">
                        <a:effectLst/>
                      </a:endParaRPr>
                    </a:p>
                    <a:p>
                      <a:pPr marL="1270" indent="1270">
                        <a:lnSpc>
                          <a:spcPct val="104000"/>
                        </a:lnSpc>
                        <a:spcAft>
                          <a:spcPts val="25"/>
                        </a:spcAft>
                      </a:pPr>
                      <a:r>
                        <a:rPr lang="nn-NO" sz="1100" dirty="0">
                          <a:effectLst/>
                        </a:rPr>
                        <a:t>Klima- og miljøkrav ved innkjøp, samordna med andre kommunar i Sunnhordland.</a:t>
                      </a:r>
                      <a:endParaRPr lang="nn-NO" sz="1000" dirty="0">
                        <a:effectLst/>
                      </a:endParaRPr>
                    </a:p>
                    <a:p>
                      <a:pPr marL="1270" indent="1270">
                        <a:lnSpc>
                          <a:spcPct val="104000"/>
                        </a:lnSpc>
                        <a:spcAft>
                          <a:spcPts val="25"/>
                        </a:spcAft>
                      </a:pPr>
                      <a:r>
                        <a:rPr lang="nn-NO" sz="1100" dirty="0">
                          <a:effectLst/>
                        </a:rPr>
                        <a:t>Miljøsertifisere kommunal verksemd. </a:t>
                      </a:r>
                      <a:endParaRPr lang="nn-NO" sz="1000" dirty="0">
                        <a:effectLst/>
                      </a:endParaRPr>
                    </a:p>
                    <a:p>
                      <a:pPr marL="1270" indent="1270">
                        <a:lnSpc>
                          <a:spcPct val="104000"/>
                        </a:lnSpc>
                        <a:spcAft>
                          <a:spcPts val="25"/>
                        </a:spcAft>
                      </a:pPr>
                      <a:r>
                        <a:rPr lang="nn-NO" sz="1100" dirty="0">
                          <a:effectLst/>
                        </a:rPr>
                        <a:t>ENØK-tiltak i bygg.</a:t>
                      </a:r>
                      <a:endParaRPr lang="nn-NO" sz="1000" dirty="0">
                        <a:effectLst/>
                      </a:endParaRPr>
                    </a:p>
                    <a:p>
                      <a:pPr marL="1270" indent="1270">
                        <a:lnSpc>
                          <a:spcPct val="104000"/>
                        </a:lnSpc>
                        <a:spcAft>
                          <a:spcPts val="25"/>
                        </a:spcAft>
                      </a:pPr>
                      <a:r>
                        <a:rPr lang="nn-NO" sz="1100" dirty="0">
                          <a:effectLst/>
                        </a:rPr>
                        <a:t>Fossilfri byggeplass for kommunale bygg.</a:t>
                      </a:r>
                      <a:endParaRPr lang="nn-NO" sz="1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4132083717"/>
                  </a:ext>
                </a:extLst>
              </a:tr>
            </a:tbl>
          </a:graphicData>
        </a:graphic>
      </p:graphicFrame>
      <p:sp>
        <p:nvSpPr>
          <p:cNvPr id="4" name="Plassholder for dato 3">
            <a:extLst>
              <a:ext uri="{FF2B5EF4-FFF2-40B4-BE49-F238E27FC236}">
                <a16:creationId xmlns:a16="http://schemas.microsoft.com/office/drawing/2014/main" id="{BA59314B-A7D3-4EFD-A236-79715D40E984}"/>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92D1A10C-F98A-49C4-BB74-93F01E03D5EA}"/>
              </a:ext>
            </a:extLst>
          </p:cNvPr>
          <p:cNvSpPr>
            <a:spLocks noGrp="1"/>
          </p:cNvSpPr>
          <p:nvPr>
            <p:ph type="sldNum" sz="quarter" idx="11"/>
          </p:nvPr>
        </p:nvSpPr>
        <p:spPr/>
        <p:txBody>
          <a:bodyPr/>
          <a:lstStyle/>
          <a:p>
            <a:fld id="{F01D463A-FC5E-AF45-99CA-E13DF8085A53}" type="slidenum">
              <a:rPr lang="nb-NO" smtClean="0"/>
              <a:pPr/>
              <a:t>2</a:t>
            </a:fld>
            <a:endParaRPr lang="nb-NO" dirty="0"/>
          </a:p>
        </p:txBody>
      </p:sp>
      <p:sp>
        <p:nvSpPr>
          <p:cNvPr id="7" name="Rectangle 1">
            <a:extLst>
              <a:ext uri="{FF2B5EF4-FFF2-40B4-BE49-F238E27FC236}">
                <a16:creationId xmlns:a16="http://schemas.microsoft.com/office/drawing/2014/main" id="{FFCE97CF-255A-48D6-A59C-97479AEF1C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n-NO"/>
          </a:p>
        </p:txBody>
      </p:sp>
    </p:spTree>
    <p:extLst>
      <p:ext uri="{BB962C8B-B14F-4D97-AF65-F5344CB8AC3E}">
        <p14:creationId xmlns:p14="http://schemas.microsoft.com/office/powerpoint/2010/main" val="298349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C84F14-F79E-4B6E-9E11-F09FF65EF003}"/>
              </a:ext>
            </a:extLst>
          </p:cNvPr>
          <p:cNvSpPr>
            <a:spLocks noGrp="1"/>
          </p:cNvSpPr>
          <p:nvPr>
            <p:ph type="title"/>
          </p:nvPr>
        </p:nvSpPr>
        <p:spPr/>
        <p:txBody>
          <a:bodyPr/>
          <a:lstStyle/>
          <a:p>
            <a:r>
              <a:rPr lang="nn-NO" dirty="0"/>
              <a:t>EPC, energisparekontrakt i 2023, 2024 og 2025</a:t>
            </a:r>
          </a:p>
        </p:txBody>
      </p:sp>
      <p:sp>
        <p:nvSpPr>
          <p:cNvPr id="3" name="Plassholder for innhold 2">
            <a:extLst>
              <a:ext uri="{FF2B5EF4-FFF2-40B4-BE49-F238E27FC236}">
                <a16:creationId xmlns:a16="http://schemas.microsoft.com/office/drawing/2014/main" id="{B148C430-A64B-4169-88E6-14E3CAADD22B}"/>
              </a:ext>
            </a:extLst>
          </p:cNvPr>
          <p:cNvSpPr>
            <a:spLocks noGrp="1"/>
          </p:cNvSpPr>
          <p:nvPr>
            <p:ph idx="1"/>
          </p:nvPr>
        </p:nvSpPr>
        <p:spPr/>
        <p:txBody>
          <a:bodyPr/>
          <a:lstStyle/>
          <a:p>
            <a:pPr marL="285750" indent="-285750">
              <a:buFont typeface="Arial" panose="020B0604020202020204" pitchFamily="34" charset="0"/>
              <a:buChar char="•"/>
            </a:pPr>
            <a:r>
              <a:rPr lang="nn-NO" dirty="0">
                <a:latin typeface="National"/>
              </a:rPr>
              <a:t>EPC står for </a:t>
            </a:r>
            <a:r>
              <a:rPr lang="nn-NO" dirty="0" err="1">
                <a:latin typeface="National"/>
              </a:rPr>
              <a:t>engineering</a:t>
            </a:r>
            <a:r>
              <a:rPr lang="nn-NO" dirty="0">
                <a:latin typeface="National"/>
              </a:rPr>
              <a:t>, </a:t>
            </a:r>
            <a:r>
              <a:rPr lang="nn-NO" dirty="0" err="1">
                <a:latin typeface="National"/>
              </a:rPr>
              <a:t>procurement</a:t>
            </a:r>
            <a:r>
              <a:rPr lang="nn-NO" dirty="0">
                <a:latin typeface="National"/>
              </a:rPr>
              <a:t> and </a:t>
            </a:r>
            <a:r>
              <a:rPr lang="nn-NO" dirty="0" err="1">
                <a:latin typeface="National"/>
              </a:rPr>
              <a:t>construction</a:t>
            </a:r>
            <a:endParaRPr lang="nn-NO" dirty="0">
              <a:latin typeface="National"/>
            </a:endParaRPr>
          </a:p>
          <a:p>
            <a:pPr marL="285750" indent="-285750">
              <a:buFont typeface="Arial" panose="020B0604020202020204" pitchFamily="34" charset="0"/>
              <a:buChar char="•"/>
            </a:pPr>
            <a:r>
              <a:rPr lang="nb-NO" b="1" i="0" dirty="0">
                <a:solidFill>
                  <a:srgbClr val="222222"/>
                </a:solidFill>
                <a:effectLst/>
                <a:latin typeface="National"/>
              </a:rPr>
              <a:t>EPC-modellen gir sjølfinansierende oppgradering av kommunal </a:t>
            </a:r>
            <a:r>
              <a:rPr lang="nb-NO" b="1" i="0" dirty="0" err="1">
                <a:solidFill>
                  <a:srgbClr val="222222"/>
                </a:solidFill>
                <a:effectLst/>
                <a:latin typeface="National"/>
              </a:rPr>
              <a:t>eigedom</a:t>
            </a:r>
            <a:endParaRPr lang="nb-NO" b="1" i="0" dirty="0">
              <a:solidFill>
                <a:srgbClr val="222222"/>
              </a:solidFill>
              <a:effectLst/>
              <a:latin typeface="National"/>
            </a:endParaRPr>
          </a:p>
          <a:p>
            <a:pPr marL="285750" indent="-285750">
              <a:buFont typeface="Arial" panose="020B0604020202020204" pitchFamily="34" charset="0"/>
              <a:buChar char="•"/>
            </a:pPr>
            <a:r>
              <a:rPr lang="nb-NO" b="0" i="0" dirty="0">
                <a:solidFill>
                  <a:srgbClr val="222222"/>
                </a:solidFill>
                <a:effectLst/>
                <a:latin typeface="National"/>
              </a:rPr>
              <a:t>Det finnes </a:t>
            </a:r>
            <a:r>
              <a:rPr lang="nb-NO" b="0" i="0" dirty="0" err="1">
                <a:solidFill>
                  <a:srgbClr val="222222"/>
                </a:solidFill>
                <a:effectLst/>
                <a:latin typeface="National"/>
              </a:rPr>
              <a:t>ein</a:t>
            </a:r>
            <a:r>
              <a:rPr lang="nb-NO" b="0" i="0" dirty="0">
                <a:solidFill>
                  <a:srgbClr val="222222"/>
                </a:solidFill>
                <a:effectLst/>
                <a:latin typeface="National"/>
              </a:rPr>
              <a:t> smart måte å oppgradere kommunal eiendom på. Så smart at den kommer med garanti, finansierer seg </a:t>
            </a:r>
            <a:r>
              <a:rPr lang="nb-NO" b="0" i="0" dirty="0" err="1">
                <a:solidFill>
                  <a:srgbClr val="222222"/>
                </a:solidFill>
                <a:effectLst/>
                <a:latin typeface="National"/>
              </a:rPr>
              <a:t>sjølv</a:t>
            </a:r>
            <a:r>
              <a:rPr lang="nb-NO" b="0" i="0" dirty="0">
                <a:solidFill>
                  <a:srgbClr val="222222"/>
                </a:solidFill>
                <a:effectLst/>
                <a:latin typeface="National"/>
              </a:rPr>
              <a:t>, og gir penger til overs. Metoden </a:t>
            </a:r>
            <a:r>
              <a:rPr lang="nb-NO" b="0" i="0" dirty="0" err="1">
                <a:solidFill>
                  <a:srgbClr val="222222"/>
                </a:solidFill>
                <a:effectLst/>
                <a:latin typeface="National"/>
              </a:rPr>
              <a:t>heiter</a:t>
            </a:r>
            <a:r>
              <a:rPr lang="nb-NO" b="0" i="0" dirty="0">
                <a:solidFill>
                  <a:srgbClr val="222222"/>
                </a:solidFill>
                <a:effectLst/>
                <a:latin typeface="National"/>
              </a:rPr>
              <a:t> EPC.</a:t>
            </a:r>
            <a:endParaRPr lang="nb-NO" b="1" i="0" dirty="0">
              <a:solidFill>
                <a:srgbClr val="222222"/>
              </a:solidFill>
              <a:effectLst/>
              <a:latin typeface="National"/>
            </a:endParaRP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p:txBody>
      </p:sp>
      <p:sp>
        <p:nvSpPr>
          <p:cNvPr id="4" name="Plassholder for dato 3">
            <a:extLst>
              <a:ext uri="{FF2B5EF4-FFF2-40B4-BE49-F238E27FC236}">
                <a16:creationId xmlns:a16="http://schemas.microsoft.com/office/drawing/2014/main" id="{D9AA0AD7-76A2-4303-8612-ED4BC3B28B84}"/>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25B78378-97A8-48AB-8229-69D30753273F}"/>
              </a:ext>
            </a:extLst>
          </p:cNvPr>
          <p:cNvSpPr>
            <a:spLocks noGrp="1"/>
          </p:cNvSpPr>
          <p:nvPr>
            <p:ph type="sldNum" sz="quarter" idx="11"/>
          </p:nvPr>
        </p:nvSpPr>
        <p:spPr/>
        <p:txBody>
          <a:bodyPr/>
          <a:lstStyle/>
          <a:p>
            <a:fld id="{F01D463A-FC5E-AF45-99CA-E13DF8085A53}" type="slidenum">
              <a:rPr lang="nb-NO" smtClean="0"/>
              <a:pPr/>
              <a:t>20</a:t>
            </a:fld>
            <a:endParaRPr lang="nb-NO" dirty="0"/>
          </a:p>
        </p:txBody>
      </p:sp>
    </p:spTree>
    <p:extLst>
      <p:ext uri="{BB962C8B-B14F-4D97-AF65-F5344CB8AC3E}">
        <p14:creationId xmlns:p14="http://schemas.microsoft.com/office/powerpoint/2010/main" val="382642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FC57694-B41A-447E-9A9D-2E300729DDD6}"/>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0ED1B263-6CA3-4DC8-9E2E-578298C30A96}"/>
              </a:ext>
            </a:extLst>
          </p:cNvPr>
          <p:cNvSpPr>
            <a:spLocks noGrp="1"/>
          </p:cNvSpPr>
          <p:nvPr>
            <p:ph type="sldNum" sz="quarter" idx="11"/>
          </p:nvPr>
        </p:nvSpPr>
        <p:spPr/>
        <p:txBody>
          <a:bodyPr/>
          <a:lstStyle/>
          <a:p>
            <a:fld id="{F01D463A-FC5E-AF45-99CA-E13DF8085A53}" type="slidenum">
              <a:rPr lang="nb-NO" smtClean="0"/>
              <a:pPr/>
              <a:t>21</a:t>
            </a:fld>
            <a:endParaRPr lang="nb-NO" dirty="0"/>
          </a:p>
        </p:txBody>
      </p:sp>
      <p:pic>
        <p:nvPicPr>
          <p:cNvPr id="5" name="Bilde 4">
            <a:extLst>
              <a:ext uri="{FF2B5EF4-FFF2-40B4-BE49-F238E27FC236}">
                <a16:creationId xmlns:a16="http://schemas.microsoft.com/office/drawing/2014/main" id="{61A623F3-85D7-44B7-97E4-D86440E87040}"/>
              </a:ext>
            </a:extLst>
          </p:cNvPr>
          <p:cNvPicPr>
            <a:picLocks noChangeAspect="1"/>
          </p:cNvPicPr>
          <p:nvPr/>
        </p:nvPicPr>
        <p:blipFill>
          <a:blip r:embed="rId2"/>
          <a:stretch>
            <a:fillRect/>
          </a:stretch>
        </p:blipFill>
        <p:spPr>
          <a:xfrm>
            <a:off x="1828450" y="914400"/>
            <a:ext cx="8535100" cy="5712431"/>
          </a:xfrm>
          <a:prstGeom prst="rect">
            <a:avLst/>
          </a:prstGeom>
        </p:spPr>
      </p:pic>
    </p:spTree>
    <p:extLst>
      <p:ext uri="{BB962C8B-B14F-4D97-AF65-F5344CB8AC3E}">
        <p14:creationId xmlns:p14="http://schemas.microsoft.com/office/powerpoint/2010/main" val="169051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94B5B19-CF78-415E-AF03-065302DD93C5}"/>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FEC8342D-8399-4F53-B942-A3A57888D93A}"/>
              </a:ext>
            </a:extLst>
          </p:cNvPr>
          <p:cNvSpPr>
            <a:spLocks noGrp="1"/>
          </p:cNvSpPr>
          <p:nvPr>
            <p:ph type="sldNum" sz="quarter" idx="11"/>
          </p:nvPr>
        </p:nvSpPr>
        <p:spPr/>
        <p:txBody>
          <a:bodyPr/>
          <a:lstStyle/>
          <a:p>
            <a:fld id="{F01D463A-FC5E-AF45-99CA-E13DF8085A53}" type="slidenum">
              <a:rPr lang="nb-NO" smtClean="0"/>
              <a:pPr/>
              <a:t>22</a:t>
            </a:fld>
            <a:endParaRPr lang="nb-NO" dirty="0"/>
          </a:p>
        </p:txBody>
      </p:sp>
      <p:pic>
        <p:nvPicPr>
          <p:cNvPr id="5" name="Bilde 4">
            <a:extLst>
              <a:ext uri="{FF2B5EF4-FFF2-40B4-BE49-F238E27FC236}">
                <a16:creationId xmlns:a16="http://schemas.microsoft.com/office/drawing/2014/main" id="{C3F77668-52CC-4DEE-BB6C-C5652677911D}"/>
              </a:ext>
            </a:extLst>
          </p:cNvPr>
          <p:cNvPicPr>
            <a:picLocks noChangeAspect="1"/>
          </p:cNvPicPr>
          <p:nvPr/>
        </p:nvPicPr>
        <p:blipFill>
          <a:blip r:embed="rId2"/>
          <a:stretch>
            <a:fillRect/>
          </a:stretch>
        </p:blipFill>
        <p:spPr>
          <a:xfrm>
            <a:off x="3243262" y="924674"/>
            <a:ext cx="5705475" cy="5666626"/>
          </a:xfrm>
          <a:prstGeom prst="rect">
            <a:avLst/>
          </a:prstGeom>
        </p:spPr>
      </p:pic>
    </p:spTree>
    <p:extLst>
      <p:ext uri="{BB962C8B-B14F-4D97-AF65-F5344CB8AC3E}">
        <p14:creationId xmlns:p14="http://schemas.microsoft.com/office/powerpoint/2010/main" val="2832109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A3A30DE-A51A-41A8-B00A-851ABEB5164F}"/>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C224B2FB-6703-4285-B49C-074E5B2568E9}"/>
              </a:ext>
            </a:extLst>
          </p:cNvPr>
          <p:cNvSpPr>
            <a:spLocks noGrp="1"/>
          </p:cNvSpPr>
          <p:nvPr>
            <p:ph type="sldNum" sz="quarter" idx="11"/>
          </p:nvPr>
        </p:nvSpPr>
        <p:spPr/>
        <p:txBody>
          <a:bodyPr/>
          <a:lstStyle/>
          <a:p>
            <a:fld id="{F01D463A-FC5E-AF45-99CA-E13DF8085A53}" type="slidenum">
              <a:rPr lang="nb-NO" smtClean="0"/>
              <a:pPr/>
              <a:t>23</a:t>
            </a:fld>
            <a:endParaRPr lang="nb-NO" dirty="0"/>
          </a:p>
        </p:txBody>
      </p:sp>
      <p:pic>
        <p:nvPicPr>
          <p:cNvPr id="5" name="Bilde 4">
            <a:extLst>
              <a:ext uri="{FF2B5EF4-FFF2-40B4-BE49-F238E27FC236}">
                <a16:creationId xmlns:a16="http://schemas.microsoft.com/office/drawing/2014/main" id="{4CDF8978-5A70-49CF-ADEF-229A0E81A9ED}"/>
              </a:ext>
            </a:extLst>
          </p:cNvPr>
          <p:cNvPicPr>
            <a:picLocks noChangeAspect="1"/>
          </p:cNvPicPr>
          <p:nvPr/>
        </p:nvPicPr>
        <p:blipFill>
          <a:blip r:embed="rId2"/>
          <a:stretch>
            <a:fillRect/>
          </a:stretch>
        </p:blipFill>
        <p:spPr>
          <a:xfrm>
            <a:off x="3124200" y="1006867"/>
            <a:ext cx="5943600" cy="5760645"/>
          </a:xfrm>
          <a:prstGeom prst="rect">
            <a:avLst/>
          </a:prstGeom>
        </p:spPr>
      </p:pic>
    </p:spTree>
    <p:extLst>
      <p:ext uri="{BB962C8B-B14F-4D97-AF65-F5344CB8AC3E}">
        <p14:creationId xmlns:p14="http://schemas.microsoft.com/office/powerpoint/2010/main" val="1420233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BE66DC3-2A52-4A46-93A2-67187377C969}"/>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DBADB629-B649-43C6-816A-8EAAC02805FD}"/>
              </a:ext>
            </a:extLst>
          </p:cNvPr>
          <p:cNvSpPr>
            <a:spLocks noGrp="1"/>
          </p:cNvSpPr>
          <p:nvPr>
            <p:ph type="sldNum" sz="quarter" idx="11"/>
          </p:nvPr>
        </p:nvSpPr>
        <p:spPr/>
        <p:txBody>
          <a:bodyPr/>
          <a:lstStyle/>
          <a:p>
            <a:fld id="{F01D463A-FC5E-AF45-99CA-E13DF8085A53}" type="slidenum">
              <a:rPr lang="nb-NO" smtClean="0"/>
              <a:pPr/>
              <a:t>24</a:t>
            </a:fld>
            <a:endParaRPr lang="nb-NO" dirty="0"/>
          </a:p>
        </p:txBody>
      </p:sp>
      <p:pic>
        <p:nvPicPr>
          <p:cNvPr id="5" name="Bilde 4">
            <a:extLst>
              <a:ext uri="{FF2B5EF4-FFF2-40B4-BE49-F238E27FC236}">
                <a16:creationId xmlns:a16="http://schemas.microsoft.com/office/drawing/2014/main" id="{AE96F0FF-8A86-4ABB-800C-74E92A45C9AB}"/>
              </a:ext>
            </a:extLst>
          </p:cNvPr>
          <p:cNvPicPr>
            <a:picLocks noChangeAspect="1"/>
          </p:cNvPicPr>
          <p:nvPr/>
        </p:nvPicPr>
        <p:blipFill>
          <a:blip r:embed="rId2"/>
          <a:stretch>
            <a:fillRect/>
          </a:stretch>
        </p:blipFill>
        <p:spPr>
          <a:xfrm>
            <a:off x="3556296" y="904126"/>
            <a:ext cx="5079407" cy="5953874"/>
          </a:xfrm>
          <a:prstGeom prst="rect">
            <a:avLst/>
          </a:prstGeom>
        </p:spPr>
      </p:pic>
    </p:spTree>
    <p:extLst>
      <p:ext uri="{BB962C8B-B14F-4D97-AF65-F5344CB8AC3E}">
        <p14:creationId xmlns:p14="http://schemas.microsoft.com/office/powerpoint/2010/main" val="1715907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45F2D91-8DE4-4671-9463-915F94C8105A}"/>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5D6CBE3B-47AF-48D7-80C6-F921B2F9AA1C}"/>
              </a:ext>
            </a:extLst>
          </p:cNvPr>
          <p:cNvSpPr>
            <a:spLocks noGrp="1"/>
          </p:cNvSpPr>
          <p:nvPr>
            <p:ph type="sldNum" sz="quarter" idx="11"/>
          </p:nvPr>
        </p:nvSpPr>
        <p:spPr/>
        <p:txBody>
          <a:bodyPr/>
          <a:lstStyle/>
          <a:p>
            <a:fld id="{F01D463A-FC5E-AF45-99CA-E13DF8085A53}" type="slidenum">
              <a:rPr lang="nb-NO" smtClean="0"/>
              <a:pPr/>
              <a:t>25</a:t>
            </a:fld>
            <a:endParaRPr lang="nb-NO" dirty="0"/>
          </a:p>
        </p:txBody>
      </p:sp>
      <p:pic>
        <p:nvPicPr>
          <p:cNvPr id="5" name="Bilde 4">
            <a:extLst>
              <a:ext uri="{FF2B5EF4-FFF2-40B4-BE49-F238E27FC236}">
                <a16:creationId xmlns:a16="http://schemas.microsoft.com/office/drawing/2014/main" id="{51962AFD-D76E-44AF-B49F-07A613E47899}"/>
              </a:ext>
            </a:extLst>
          </p:cNvPr>
          <p:cNvPicPr>
            <a:picLocks noChangeAspect="1"/>
          </p:cNvPicPr>
          <p:nvPr/>
        </p:nvPicPr>
        <p:blipFill>
          <a:blip r:embed="rId2"/>
          <a:stretch>
            <a:fillRect/>
          </a:stretch>
        </p:blipFill>
        <p:spPr>
          <a:xfrm>
            <a:off x="3457575" y="904125"/>
            <a:ext cx="5276850" cy="5772899"/>
          </a:xfrm>
          <a:prstGeom prst="rect">
            <a:avLst/>
          </a:prstGeom>
        </p:spPr>
      </p:pic>
    </p:spTree>
    <p:extLst>
      <p:ext uri="{BB962C8B-B14F-4D97-AF65-F5344CB8AC3E}">
        <p14:creationId xmlns:p14="http://schemas.microsoft.com/office/powerpoint/2010/main" val="2819091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494C367-68CB-404B-A2A7-77E6CF1B032F}"/>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C3597503-82A2-4F8A-95D8-802CA98193BC}"/>
              </a:ext>
            </a:extLst>
          </p:cNvPr>
          <p:cNvSpPr>
            <a:spLocks noGrp="1"/>
          </p:cNvSpPr>
          <p:nvPr>
            <p:ph type="sldNum" sz="quarter" idx="11"/>
          </p:nvPr>
        </p:nvSpPr>
        <p:spPr/>
        <p:txBody>
          <a:bodyPr/>
          <a:lstStyle/>
          <a:p>
            <a:fld id="{F01D463A-FC5E-AF45-99CA-E13DF8085A53}" type="slidenum">
              <a:rPr lang="nb-NO" smtClean="0"/>
              <a:pPr/>
              <a:t>26</a:t>
            </a:fld>
            <a:endParaRPr lang="nb-NO" dirty="0"/>
          </a:p>
        </p:txBody>
      </p:sp>
      <p:pic>
        <p:nvPicPr>
          <p:cNvPr id="5" name="Bilde 4">
            <a:extLst>
              <a:ext uri="{FF2B5EF4-FFF2-40B4-BE49-F238E27FC236}">
                <a16:creationId xmlns:a16="http://schemas.microsoft.com/office/drawing/2014/main" id="{D9842520-4A02-4A3E-8C8D-833C29C86C7C}"/>
              </a:ext>
            </a:extLst>
          </p:cNvPr>
          <p:cNvPicPr>
            <a:picLocks noChangeAspect="1"/>
          </p:cNvPicPr>
          <p:nvPr/>
        </p:nvPicPr>
        <p:blipFill>
          <a:blip r:embed="rId2"/>
          <a:stretch>
            <a:fillRect/>
          </a:stretch>
        </p:blipFill>
        <p:spPr>
          <a:xfrm>
            <a:off x="3408832" y="883578"/>
            <a:ext cx="5374336" cy="5974422"/>
          </a:xfrm>
          <a:prstGeom prst="rect">
            <a:avLst/>
          </a:prstGeom>
        </p:spPr>
      </p:pic>
    </p:spTree>
    <p:extLst>
      <p:ext uri="{BB962C8B-B14F-4D97-AF65-F5344CB8AC3E}">
        <p14:creationId xmlns:p14="http://schemas.microsoft.com/office/powerpoint/2010/main" val="3202660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C351120-18DC-4EFA-8443-8A9E86A70761}"/>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5FAD73F6-18A6-45BA-92EB-BBA41C64871D}"/>
              </a:ext>
            </a:extLst>
          </p:cNvPr>
          <p:cNvSpPr>
            <a:spLocks noGrp="1"/>
          </p:cNvSpPr>
          <p:nvPr>
            <p:ph type="sldNum" sz="quarter" idx="11"/>
          </p:nvPr>
        </p:nvSpPr>
        <p:spPr/>
        <p:txBody>
          <a:bodyPr/>
          <a:lstStyle/>
          <a:p>
            <a:fld id="{F01D463A-FC5E-AF45-99CA-E13DF8085A53}" type="slidenum">
              <a:rPr lang="nb-NO" smtClean="0"/>
              <a:pPr/>
              <a:t>27</a:t>
            </a:fld>
            <a:endParaRPr lang="nb-NO" dirty="0"/>
          </a:p>
        </p:txBody>
      </p:sp>
      <p:pic>
        <p:nvPicPr>
          <p:cNvPr id="5" name="Bilde 4">
            <a:extLst>
              <a:ext uri="{FF2B5EF4-FFF2-40B4-BE49-F238E27FC236}">
                <a16:creationId xmlns:a16="http://schemas.microsoft.com/office/drawing/2014/main" id="{FA16D8EB-1499-4C2F-98BC-CA1192D56B87}"/>
              </a:ext>
            </a:extLst>
          </p:cNvPr>
          <p:cNvPicPr>
            <a:picLocks noChangeAspect="1"/>
          </p:cNvPicPr>
          <p:nvPr/>
        </p:nvPicPr>
        <p:blipFill>
          <a:blip r:embed="rId2"/>
          <a:stretch>
            <a:fillRect/>
          </a:stretch>
        </p:blipFill>
        <p:spPr>
          <a:xfrm>
            <a:off x="3521270" y="934948"/>
            <a:ext cx="5149460" cy="5923052"/>
          </a:xfrm>
          <a:prstGeom prst="rect">
            <a:avLst/>
          </a:prstGeom>
        </p:spPr>
      </p:pic>
    </p:spTree>
    <p:extLst>
      <p:ext uri="{BB962C8B-B14F-4D97-AF65-F5344CB8AC3E}">
        <p14:creationId xmlns:p14="http://schemas.microsoft.com/office/powerpoint/2010/main" val="172067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DE5E4A-B9CE-4C89-8600-48D05D8DE569}"/>
              </a:ext>
            </a:extLst>
          </p:cNvPr>
          <p:cNvSpPr>
            <a:spLocks noGrp="1"/>
          </p:cNvSpPr>
          <p:nvPr>
            <p:ph type="title"/>
          </p:nvPr>
        </p:nvSpPr>
        <p:spPr/>
        <p:txBody>
          <a:bodyPr/>
          <a:lstStyle/>
          <a:p>
            <a:r>
              <a:rPr lang="nn-NO" dirty="0"/>
              <a:t>EPC</a:t>
            </a:r>
          </a:p>
        </p:txBody>
      </p:sp>
      <p:sp>
        <p:nvSpPr>
          <p:cNvPr id="3" name="Plassholder for innhold 2">
            <a:extLst>
              <a:ext uri="{FF2B5EF4-FFF2-40B4-BE49-F238E27FC236}">
                <a16:creationId xmlns:a16="http://schemas.microsoft.com/office/drawing/2014/main" id="{CFD4CC82-0AA9-44D8-BDA9-14D5B87E9721}"/>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Fitjar kommune har høge utgifter til straum. Ifølge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Kostra</a:t>
            </a:r>
            <a:r>
              <a:rPr lang="nn-NO" sz="1800" dirty="0">
                <a:effectLst/>
                <a:latin typeface="Calibri" panose="020F0502020204030204" pitchFamily="34" charset="0"/>
                <a:ea typeface="Calibri" panose="020F0502020204030204" pitchFamily="34" charset="0"/>
                <a:cs typeface="Times New Roman" panose="02020603050405020304" pitchFamily="18" charset="0"/>
              </a:rPr>
              <a:t> tal brukte i 2018 Fitjar kommune 186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kWH</a:t>
            </a:r>
            <a:r>
              <a:rPr lang="nn-NO" sz="1800" dirty="0">
                <a:effectLst/>
                <a:latin typeface="Calibri" panose="020F0502020204030204" pitchFamily="34" charset="0"/>
                <a:ea typeface="Calibri" panose="020F0502020204030204" pitchFamily="34" charset="0"/>
                <a:cs typeface="Times New Roman" panose="02020603050405020304" pitchFamily="18" charset="0"/>
              </a:rPr>
              <a:t> pr m2 eigd areal, dei ligg lågare enn si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kostragruppe</a:t>
            </a:r>
            <a:r>
              <a:rPr lang="nn-NO" sz="1800" dirty="0">
                <a:effectLst/>
                <a:latin typeface="Calibri" panose="020F0502020204030204" pitchFamily="34" charset="0"/>
                <a:ea typeface="Calibri" panose="020F0502020204030204" pitchFamily="34" charset="0"/>
                <a:cs typeface="Times New Roman" panose="02020603050405020304" pitchFamily="18" charset="0"/>
              </a:rPr>
              <a:t> 03, som ligg på 200. Fitjar kommune ligg høgare enn Bømlo på 135 kWh pr m2 eigd areal og Stord på 170 kWh pr m2 eigd areal.</a:t>
            </a:r>
          </a:p>
          <a:p>
            <a:pPr marL="285750" indent="-285750">
              <a:buFont typeface="Arial" panose="020B0604020202020204" pitchFamily="34" charset="0"/>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I 2019 og 2020 blei det årleg brukt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ca</a:t>
            </a:r>
            <a:r>
              <a:rPr lang="nn-NO" sz="1800" dirty="0">
                <a:effectLst/>
                <a:latin typeface="Calibri" panose="020F0502020204030204" pitchFamily="34" charset="0"/>
                <a:ea typeface="Calibri" panose="020F0502020204030204" pitchFamily="34" charset="0"/>
                <a:cs typeface="Times New Roman" panose="02020603050405020304" pitchFamily="18" charset="0"/>
              </a:rPr>
              <a:t> 3,1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mill</a:t>
            </a:r>
            <a:r>
              <a:rPr lang="nn-NO" sz="1800" dirty="0">
                <a:effectLst/>
                <a:latin typeface="Calibri" panose="020F0502020204030204" pitchFamily="34" charset="0"/>
                <a:ea typeface="Calibri" panose="020F0502020204030204" pitchFamily="34" charset="0"/>
                <a:cs typeface="Times New Roman" panose="02020603050405020304" pitchFamily="18" charset="0"/>
              </a:rPr>
              <a:t> kWh. Det blir ein innsparing på 700.000,- kr årleg for Fitjar kommune. </a:t>
            </a:r>
            <a:r>
              <a:rPr lang="nb-NO" sz="1800" dirty="0">
                <a:effectLst/>
                <a:latin typeface="Calibri" panose="020F0502020204030204" pitchFamily="34" charset="0"/>
                <a:ea typeface="Calibri" panose="020F0502020204030204" pitchFamily="34" charset="0"/>
                <a:cs typeface="Times New Roman" panose="02020603050405020304" pitchFamily="18" charset="0"/>
              </a:rPr>
              <a:t>Forutsetningen er at det spares 1 000 000 kWh og 70 øre pr kWh.</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a:p>
            <a:pPr marL="285750" indent="-285750">
              <a:buFont typeface="Arial" panose="020B0604020202020204" pitchFamily="34" charset="0"/>
              <a:buChar char="•"/>
            </a:pPr>
            <a:r>
              <a:rPr lang="nn-NO" sz="1800" dirty="0" err="1">
                <a:effectLst/>
                <a:latin typeface="Calibri" panose="020F0502020204030204" pitchFamily="34" charset="0"/>
                <a:ea typeface="Calibri" panose="020F0502020204030204" pitchFamily="34" charset="0"/>
                <a:cs typeface="Times New Roman" panose="02020603050405020304" pitchFamily="18" charset="0"/>
              </a:rPr>
              <a:t>Enova</a:t>
            </a:r>
            <a:r>
              <a:rPr lang="nn-NO" sz="1800" dirty="0">
                <a:effectLst/>
                <a:latin typeface="Calibri" panose="020F0502020204030204" pitchFamily="34" charset="0"/>
                <a:ea typeface="Calibri" panose="020F0502020204030204" pitchFamily="34" charset="0"/>
                <a:cs typeface="Times New Roman" panose="02020603050405020304" pitchFamily="18" charset="0"/>
              </a:rPr>
              <a:t> har i dialog med kvar enkelt kommune laga ein oversikt over forbruk og areal i egne formålsbygg for året 2010. I perioden 2010 til 2015 har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Enova</a:t>
            </a:r>
            <a:r>
              <a:rPr lang="nn-NO" sz="1800" dirty="0">
                <a:effectLst/>
                <a:latin typeface="Calibri" panose="020F0502020204030204" pitchFamily="34" charset="0"/>
                <a:ea typeface="Calibri" panose="020F0502020204030204" pitchFamily="34" charset="0"/>
                <a:cs typeface="Times New Roman" panose="02020603050405020304" pitchFamily="18" charset="0"/>
              </a:rPr>
              <a:t> sett nærmare på kva energireduksjon den enkelte kommune har oppnådd gjennom sine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omsøkte</a:t>
            </a:r>
            <a:r>
              <a:rPr lang="nn-NO" sz="1800" dirty="0">
                <a:effectLst/>
                <a:latin typeface="Calibri" panose="020F0502020204030204" pitchFamily="34" charset="0"/>
                <a:ea typeface="Calibri" panose="020F0502020204030204" pitchFamily="34" charset="0"/>
                <a:cs typeface="Times New Roman" panose="02020603050405020304" pitchFamily="18" charset="0"/>
              </a:rPr>
              <a:t>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Enovaprosjekter</a:t>
            </a:r>
            <a:r>
              <a:rPr lang="nn-NO"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nn-NO"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b-NO" sz="1800" dirty="0" err="1">
                <a:effectLst/>
                <a:latin typeface="Calibri" panose="020F0502020204030204" pitchFamily="34" charset="0"/>
                <a:ea typeface="Calibri" panose="020F0502020204030204" pitchFamily="34" charset="0"/>
                <a:cs typeface="Times New Roman" panose="02020603050405020304" pitchFamily="18" charset="0"/>
              </a:rPr>
              <a:t>Enova</a:t>
            </a:r>
            <a:r>
              <a:rPr lang="nb-NO" sz="1800" dirty="0">
                <a:effectLst/>
                <a:latin typeface="Calibri" panose="020F0502020204030204" pitchFamily="34" charset="0"/>
                <a:ea typeface="Calibri" panose="020F0502020204030204" pitchFamily="34" charset="0"/>
                <a:cs typeface="Times New Roman" panose="02020603050405020304" pitchFamily="18" charset="0"/>
              </a:rPr>
              <a:t> kan gi støtte til EPC. Med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Enova</a:t>
            </a:r>
            <a:r>
              <a:rPr lang="nb-NO" sz="1800" dirty="0">
                <a:effectLst/>
                <a:latin typeface="Calibri" panose="020F0502020204030204" pitchFamily="34" charset="0"/>
                <a:ea typeface="Calibri" panose="020F0502020204030204" pitchFamily="34" charset="0"/>
                <a:cs typeface="Times New Roman" panose="02020603050405020304" pitchFamily="18" charset="0"/>
              </a:rPr>
              <a:t> sin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berekning</a:t>
            </a:r>
            <a:r>
              <a:rPr lang="nb-NO" sz="1800" dirty="0">
                <a:effectLst/>
                <a:latin typeface="Calibri" panose="020F0502020204030204" pitchFamily="34" charset="0"/>
                <a:ea typeface="Calibri" panose="020F0502020204030204" pitchFamily="34" charset="0"/>
                <a:cs typeface="Times New Roman" panose="02020603050405020304" pitchFamily="18" charset="0"/>
              </a:rPr>
              <a:t> kan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Fitjar</a:t>
            </a:r>
            <a:r>
              <a:rPr lang="nb-NO" sz="1800" dirty="0">
                <a:effectLst/>
                <a:latin typeface="Calibri" panose="020F0502020204030204" pitchFamily="34" charset="0"/>
                <a:ea typeface="Calibri" panose="020F0502020204030204" pitchFamily="34" charset="0"/>
                <a:cs typeface="Times New Roman" panose="02020603050405020304" pitchFamily="18" charset="0"/>
              </a:rPr>
              <a:t> kommune spare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976 714 kWh</a:t>
            </a:r>
            <a:r>
              <a:rPr lang="nb-NO" sz="1800" dirty="0">
                <a:effectLst/>
                <a:latin typeface="Calibri" panose="020F0502020204030204" pitchFamily="34" charset="0"/>
                <a:ea typeface="Calibri" panose="020F0502020204030204" pitchFamily="34" charset="0"/>
                <a:cs typeface="Times New Roman" panose="02020603050405020304" pitchFamily="18" charset="0"/>
              </a:rPr>
              <a:t> til en verdi av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683 700,- kr</a:t>
            </a:r>
            <a:r>
              <a:rPr lang="nb-NO" sz="1800" dirty="0">
                <a:effectLst/>
                <a:latin typeface="Calibri" panose="020F0502020204030204" pitchFamily="34" charset="0"/>
                <a:ea typeface="Calibri" panose="020F0502020204030204" pitchFamily="34" charset="0"/>
                <a:cs typeface="Times New Roman" panose="02020603050405020304" pitchFamily="18" charset="0"/>
              </a:rPr>
              <a:t> kvart år. </a:t>
            </a:r>
            <a:r>
              <a:rPr lang="nn-NO" sz="1800" dirty="0">
                <a:effectLst/>
                <a:latin typeface="Calibri" panose="020F0502020204030204" pitchFamily="34" charset="0"/>
                <a:ea typeface="Calibri" panose="020F0502020204030204" pitchFamily="34" charset="0"/>
                <a:cs typeface="Times New Roman" panose="02020603050405020304" pitchFamily="18" charset="0"/>
              </a:rPr>
              <a:t>Dette er mykje pengar som kommunen kan spare i drift. På noverande tidpunkt er straumen svært høg, så innsparinga vil bli endå høgare.</a:t>
            </a:r>
          </a:p>
          <a:p>
            <a:pPr marL="285750" indent="-285750">
              <a:buFont typeface="Arial" panose="020B0604020202020204" pitchFamily="34" charset="0"/>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Ca 1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mill</a:t>
            </a:r>
            <a:r>
              <a:rPr lang="nn-NO" sz="1800" dirty="0">
                <a:effectLst/>
                <a:latin typeface="Calibri" panose="020F0502020204030204" pitchFamily="34" charset="0"/>
                <a:ea typeface="Calibri" panose="020F0502020204030204" pitchFamily="34" charset="0"/>
                <a:cs typeface="Times New Roman" panose="02020603050405020304" pitchFamily="18" charset="0"/>
              </a:rPr>
              <a:t> i utredningsfasen i 2023. </a:t>
            </a:r>
            <a:r>
              <a:rPr lang="nb-NO" sz="1800" dirty="0">
                <a:effectLst/>
                <a:latin typeface="Calibri" panose="020F0502020204030204" pitchFamily="34" charset="0"/>
                <a:ea typeface="Calibri" panose="020F0502020204030204" pitchFamily="34" charset="0"/>
                <a:cs typeface="Times New Roman" panose="02020603050405020304" pitchFamily="18" charset="0"/>
              </a:rPr>
              <a:t>Utarbeiding av konkurranseunderlag og i forhandling, gjennomgang og kvalitetssikring av analyser, oppfølging av entreprenør i gjennomføringsfase og til slutt i evaluering av sparegaranti i fase </a:t>
            </a: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D47545A8-830D-4267-85AF-8AE05BBC01E9}"/>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C325E120-4322-4C23-9FAC-71E609D766F5}"/>
              </a:ext>
            </a:extLst>
          </p:cNvPr>
          <p:cNvSpPr>
            <a:spLocks noGrp="1"/>
          </p:cNvSpPr>
          <p:nvPr>
            <p:ph type="sldNum" sz="quarter" idx="11"/>
          </p:nvPr>
        </p:nvSpPr>
        <p:spPr/>
        <p:txBody>
          <a:bodyPr/>
          <a:lstStyle/>
          <a:p>
            <a:fld id="{F01D463A-FC5E-AF45-99CA-E13DF8085A53}" type="slidenum">
              <a:rPr lang="nb-NO" smtClean="0"/>
              <a:pPr/>
              <a:t>28</a:t>
            </a:fld>
            <a:endParaRPr lang="nb-NO" dirty="0"/>
          </a:p>
        </p:txBody>
      </p:sp>
    </p:spTree>
    <p:extLst>
      <p:ext uri="{BB962C8B-B14F-4D97-AF65-F5344CB8AC3E}">
        <p14:creationId xmlns:p14="http://schemas.microsoft.com/office/powerpoint/2010/main" val="4283890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A59BAC-FC4C-4B5F-88D8-ED021EB4EBAE}"/>
              </a:ext>
            </a:extLst>
          </p:cNvPr>
          <p:cNvSpPr>
            <a:spLocks noGrp="1"/>
          </p:cNvSpPr>
          <p:nvPr>
            <p:ph type="title"/>
          </p:nvPr>
        </p:nvSpPr>
        <p:spPr/>
        <p:txBody>
          <a:bodyPr/>
          <a:lstStyle/>
          <a:p>
            <a:r>
              <a:rPr lang="nn-NO" dirty="0"/>
              <a:t>EPC</a:t>
            </a:r>
          </a:p>
        </p:txBody>
      </p:sp>
      <p:sp>
        <p:nvSpPr>
          <p:cNvPr id="3" name="Plassholder for innhold 2">
            <a:extLst>
              <a:ext uri="{FF2B5EF4-FFF2-40B4-BE49-F238E27FC236}">
                <a16:creationId xmlns:a16="http://schemas.microsoft.com/office/drawing/2014/main" id="{A0D951F6-68F6-4479-A10A-382FF293C7CC}"/>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Gjennomføringsfase: Med oppstart gjennomføringsfase våren 2024, så blir denne fasen avslutta i desember 2025. Kostnaden her har variert mellom 200 og 1200 kr/m2, alt etter ambisjonsnivå og kor mykje oppgradering av tekniske anlegg/inneklima som kommune vil inkludere. I snitt </a:t>
            </a:r>
            <a:r>
              <a:rPr lang="nn-NO" sz="1800" b="1" dirty="0">
                <a:effectLst/>
                <a:latin typeface="Calibri" panose="020F0502020204030204" pitchFamily="34" charset="0"/>
                <a:ea typeface="Calibri" panose="020F0502020204030204" pitchFamily="34" charset="0"/>
                <a:cs typeface="Times New Roman" panose="02020603050405020304" pitchFamily="18" charset="0"/>
              </a:rPr>
              <a:t>kan ein rekne 5-600 kr/m2, anslagsvis 12 millionar.</a:t>
            </a:r>
            <a:r>
              <a:rPr lang="nn-NO" sz="1800" dirty="0">
                <a:effectLst/>
                <a:latin typeface="Calibri" panose="020F0502020204030204" pitchFamily="34" charset="0"/>
                <a:ea typeface="Calibri" panose="020F0502020204030204" pitchFamily="34" charset="0"/>
                <a:cs typeface="Times New Roman" panose="02020603050405020304" pitchFamily="18" charset="0"/>
              </a:rPr>
              <a:t> Fordeling mellom 2024 og 2025 kan vere 30/70%</a:t>
            </a:r>
          </a:p>
          <a:p>
            <a:pPr marL="285750" indent="-285750">
              <a:buFont typeface="Arial" panose="020B0604020202020204" pitchFamily="34" charset="0"/>
              <a:buChar char="•"/>
            </a:pPr>
            <a:endParaRPr lang="nn-NO"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Ei investering på 12 mill. fordelt på 2024 (30 %) og 2025 (70 %) vil gje følgjande kapitalutgifter (med 20 års avskriving):</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                               2023                      2024                      2025                     2026</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Rente                                                   86                           317                         318                                                                         </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Avdrag                                                 189                        630                         630</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Inv. Inntekt        -  108                     - 252</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Sum                      - 108                      23                           947                         948</a:t>
            </a:r>
          </a:p>
          <a:p>
            <a:pPr marL="285750" indent="-285750">
              <a:buFont typeface="Arial" panose="020B0604020202020204" pitchFamily="34" charset="0"/>
              <a:buChar char="•"/>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CFC12CC7-FEE0-462A-8E5E-15CE5F020397}"/>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E28F0F97-D116-460F-90EA-5EF907E66A41}"/>
              </a:ext>
            </a:extLst>
          </p:cNvPr>
          <p:cNvSpPr>
            <a:spLocks noGrp="1"/>
          </p:cNvSpPr>
          <p:nvPr>
            <p:ph type="sldNum" sz="quarter" idx="11"/>
          </p:nvPr>
        </p:nvSpPr>
        <p:spPr/>
        <p:txBody>
          <a:bodyPr/>
          <a:lstStyle/>
          <a:p>
            <a:fld id="{F01D463A-FC5E-AF45-99CA-E13DF8085A53}" type="slidenum">
              <a:rPr lang="nb-NO" smtClean="0"/>
              <a:pPr/>
              <a:t>29</a:t>
            </a:fld>
            <a:endParaRPr lang="nb-NO" dirty="0"/>
          </a:p>
        </p:txBody>
      </p:sp>
    </p:spTree>
    <p:extLst>
      <p:ext uri="{BB962C8B-B14F-4D97-AF65-F5344CB8AC3E}">
        <p14:creationId xmlns:p14="http://schemas.microsoft.com/office/powerpoint/2010/main" val="198109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1E4677-401E-4F37-8038-D2B67D9C6733}"/>
              </a:ext>
            </a:extLst>
          </p:cNvPr>
          <p:cNvSpPr>
            <a:spLocks noGrp="1"/>
          </p:cNvSpPr>
          <p:nvPr>
            <p:ph type="title"/>
          </p:nvPr>
        </p:nvSpPr>
        <p:spPr/>
        <p:txBody>
          <a:bodyPr/>
          <a:lstStyle/>
          <a:p>
            <a:r>
              <a:rPr lang="nn-NO" dirty="0"/>
              <a:t>Mål for plan, utvikling og teknisk</a:t>
            </a:r>
          </a:p>
        </p:txBody>
      </p:sp>
      <p:sp>
        <p:nvSpPr>
          <p:cNvPr id="3" name="Plassholder for innhold 2">
            <a:extLst>
              <a:ext uri="{FF2B5EF4-FFF2-40B4-BE49-F238E27FC236}">
                <a16:creationId xmlns:a16="http://schemas.microsoft.com/office/drawing/2014/main" id="{9C6F0B15-8BAA-456F-AA23-4FAC09F87FD4}"/>
              </a:ext>
            </a:extLst>
          </p:cNvPr>
          <p:cNvSpPr>
            <a:spLocks noGrp="1"/>
          </p:cNvSpPr>
          <p:nvPr>
            <p:ph idx="1"/>
          </p:nvPr>
        </p:nvSpPr>
        <p:spPr/>
        <p:txBody>
          <a:bodyPr/>
          <a:lstStyle/>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Bidra til å realisere ny reguleringsplan for Fitjar sentrum</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Realisere byggeprosjekt som når måla for tenestene</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0 skader m/fråvær</a:t>
            </a:r>
            <a:endParaRPr lang="nn-NO" sz="1800" dirty="0">
              <a:solidFill>
                <a:srgbClr val="000000"/>
              </a:solidFill>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Økonomisk balanse i sjølvkostområda</a:t>
            </a:r>
            <a:endParaRPr lang="nn-NO" sz="1800" dirty="0">
              <a:solidFill>
                <a:srgbClr val="000000"/>
              </a:solidFill>
              <a:effectLst/>
              <a:latin typeface="Calibri" panose="020F0502020204030204" pitchFamily="34" charset="0"/>
              <a:ea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DD888353-6B91-4F78-8A3B-CCB641FE5928}"/>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5D06339A-6082-43A6-B57A-ECF13C7EB076}"/>
              </a:ext>
            </a:extLst>
          </p:cNvPr>
          <p:cNvSpPr>
            <a:spLocks noGrp="1"/>
          </p:cNvSpPr>
          <p:nvPr>
            <p:ph type="sldNum" sz="quarter" idx="11"/>
          </p:nvPr>
        </p:nvSpPr>
        <p:spPr/>
        <p:txBody>
          <a:bodyPr/>
          <a:lstStyle/>
          <a:p>
            <a:fld id="{F01D463A-FC5E-AF45-99CA-E13DF8085A53}" type="slidenum">
              <a:rPr lang="nb-NO" smtClean="0"/>
              <a:pPr/>
              <a:t>3</a:t>
            </a:fld>
            <a:endParaRPr lang="nb-NO" dirty="0"/>
          </a:p>
        </p:txBody>
      </p:sp>
    </p:spTree>
    <p:extLst>
      <p:ext uri="{BB962C8B-B14F-4D97-AF65-F5344CB8AC3E}">
        <p14:creationId xmlns:p14="http://schemas.microsoft.com/office/powerpoint/2010/main" val="2246943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29FB2B-0931-4195-9EAF-CF827F16EF47}"/>
              </a:ext>
            </a:extLst>
          </p:cNvPr>
          <p:cNvSpPr>
            <a:spLocks noGrp="1"/>
          </p:cNvSpPr>
          <p:nvPr>
            <p:ph type="title"/>
          </p:nvPr>
        </p:nvSpPr>
        <p:spPr/>
        <p:txBody>
          <a:bodyPr/>
          <a:lstStyle/>
          <a:p>
            <a:r>
              <a:rPr lang="nn-NO" dirty="0"/>
              <a:t>EPC</a:t>
            </a:r>
          </a:p>
        </p:txBody>
      </p:sp>
      <p:sp>
        <p:nvSpPr>
          <p:cNvPr id="3" name="Plassholder for innhold 2">
            <a:extLst>
              <a:ext uri="{FF2B5EF4-FFF2-40B4-BE49-F238E27FC236}">
                <a16:creationId xmlns:a16="http://schemas.microsoft.com/office/drawing/2014/main" id="{51EF742C-D493-49F9-834A-2826A42F86B8}"/>
              </a:ext>
            </a:extLst>
          </p:cNvPr>
          <p:cNvSpPr>
            <a:spLocks noGrp="1"/>
          </p:cNvSpPr>
          <p:nvPr>
            <p:ph idx="1"/>
          </p:nvPr>
        </p:nvSpPr>
        <p:spPr/>
        <p:txBody>
          <a:bodyPr>
            <a:normAutofit fontScale="47500" lnSpcReduction="20000"/>
          </a:bodyPr>
          <a:lstStyle/>
          <a:p>
            <a:pPr>
              <a:lnSpc>
                <a:spcPct val="107000"/>
              </a:lnSpc>
              <a:spcAft>
                <a:spcPts val="800"/>
              </a:spcAft>
            </a:pPr>
            <a:r>
              <a:rPr lang="nb-NO" sz="1800" b="1" i="1" dirty="0">
                <a:effectLst/>
                <a:latin typeface="Calibri" panose="020F0502020204030204" pitchFamily="34" charset="0"/>
                <a:ea typeface="Calibri" panose="020F0502020204030204" pitchFamily="34" charset="0"/>
                <a:cs typeface="Times New Roman" panose="02020603050405020304" pitchFamily="18" charset="0"/>
              </a:rPr>
              <a:t>EPC gir resultater for Tingvoll kommune</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I løpet av ett år gjennomførte Tingvoll kommune i Nordmøre hele 86 energibesparende tiltak i 13 bygg. Allerede før første spadetak var kommunen garantert en samlet energibesparelse på 1,5 GWh i året, i tillegg er oppgraderingen er selvfinansierende.</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 Det er ganske utrolig at vi faktisk har fått gjennomført så mange tiltak i løpet av så kort tid. Det positive med denne modellen er at vi sparer oss for veldig mye arbeid i kommunen siden det er firmaet vi har valgt til å gjennomføre tiltakene som koordinerer alt, sier avdelingsingeniør Bjørn Hammerfjell i Tingvoll kommune. Kommunen fikk 1, 8 millioner kroner i støtte fra </a:t>
            </a:r>
            <a:r>
              <a:rPr lang="nb-NO" sz="1800" i="1" dirty="0" err="1">
                <a:effectLst/>
                <a:latin typeface="Calibri" panose="020F0502020204030204" pitchFamily="34" charset="0"/>
                <a:ea typeface="Calibri" panose="020F0502020204030204" pitchFamily="34" charset="0"/>
                <a:cs typeface="Times New Roman" panose="02020603050405020304" pitchFamily="18" charset="0"/>
              </a:rPr>
              <a:t>Enova</a:t>
            </a:r>
            <a:r>
              <a:rPr lang="nb-NO" sz="1800" i="1" dirty="0">
                <a:effectLst/>
                <a:latin typeface="Calibri" panose="020F0502020204030204" pitchFamily="34" charset="0"/>
                <a:ea typeface="Calibri" panose="020F0502020204030204" pitchFamily="34" charset="0"/>
                <a:cs typeface="Times New Roman" panose="02020603050405020304" pitchFamily="18" charset="0"/>
              </a:rPr>
              <a:t> til prosjektet.</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i="1" dirty="0">
                <a:effectLst/>
                <a:latin typeface="Calibri" panose="020F0502020204030204" pitchFamily="34" charset="0"/>
                <a:ea typeface="Calibri" panose="020F0502020204030204" pitchFamily="34" charset="0"/>
                <a:cs typeface="Times New Roman" panose="02020603050405020304" pitchFamily="18" charset="0"/>
              </a:rPr>
              <a:t>83 tiltak i 13 bygg i løpet av et år</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Tingvoll kommune signerte EPC-kontrakten med selskapet AF-gruppen i fjor, etter en grundig kartlegging av hvilke tiltak som ville lønne seg å gjennomføre. Nå er tiltakene iverksatt i skolebygg, sykehjem, svømmehall, bibliotek og en rekke andre bygninger: Tak og vegger er etterisolert, varmerør har også fått isolasjon. I tillegg er det installert flere nye varmepumper. Tekniske anlegg og styringssystemer er også oppgradert</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b="1" i="1" dirty="0">
                <a:effectLst/>
                <a:latin typeface="Calibri" panose="020F0502020204030204" pitchFamily="34" charset="0"/>
                <a:ea typeface="Calibri" panose="020F0502020204030204" pitchFamily="34" charset="0"/>
                <a:cs typeface="Times New Roman" panose="02020603050405020304" pitchFamily="18" charset="0"/>
              </a:rPr>
              <a:t>Lokale håndverkere og kontraktsfestet opplæring av vaktmestrene</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Tingvoll er nå helt i innspurten av prosjektet som også kommunens håndverkere har fått nyte godt av. </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 Entreprenøren kunne hente folk fra Østlandet, men har vært veldig flink til å benytte lokale firmaer som har fått mye å henge fingrene i, forteller Hammerfjell. En siste ting jeg vil trekke fram som positivt er at vi har sikret oss god opplæring når vi nå går inn i garantifasen. Kontrakten med entreprenøren gir vaktmesterne rett på tre opplæringsdager i året, og virksomhetslederne skal også kurses. Det bidrar til å øke bevisstheten og dermed til at vi oppnår de resultatene vi ønsker, avslutter Bjørn Hammerfjell.</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i="1" dirty="0">
                <a:effectLst/>
                <a:latin typeface="Calibri" panose="020F0502020204030204" pitchFamily="34" charset="0"/>
                <a:ea typeface="Calibri" panose="020F0502020204030204" pitchFamily="34" charset="0"/>
                <a:cs typeface="Times New Roman" panose="02020603050405020304" pitchFamily="18" charset="0"/>
              </a:rPr>
              <a:t>Energibesparelsen er beregnet til 1,5 GWh – i kroner og øre betyr det 1,4 millioner kroner ekstra i kommunekassa hvert år.</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869D4396-9F7E-435F-895A-0C96334ACDEC}"/>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7C485A0D-5F6E-4CBD-A191-6F3F44E40CD9}"/>
              </a:ext>
            </a:extLst>
          </p:cNvPr>
          <p:cNvSpPr>
            <a:spLocks noGrp="1"/>
          </p:cNvSpPr>
          <p:nvPr>
            <p:ph type="sldNum" sz="quarter" idx="11"/>
          </p:nvPr>
        </p:nvSpPr>
        <p:spPr/>
        <p:txBody>
          <a:bodyPr/>
          <a:lstStyle/>
          <a:p>
            <a:fld id="{F01D463A-FC5E-AF45-99CA-E13DF8085A53}" type="slidenum">
              <a:rPr lang="nb-NO" smtClean="0"/>
              <a:pPr/>
              <a:t>30</a:t>
            </a:fld>
            <a:endParaRPr lang="nb-NO" dirty="0"/>
          </a:p>
        </p:txBody>
      </p:sp>
    </p:spTree>
    <p:extLst>
      <p:ext uri="{BB962C8B-B14F-4D97-AF65-F5344CB8AC3E}">
        <p14:creationId xmlns:p14="http://schemas.microsoft.com/office/powerpoint/2010/main" val="109276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D61D12-CD78-4EDA-AD3A-5B90712E64C2}"/>
              </a:ext>
            </a:extLst>
          </p:cNvPr>
          <p:cNvSpPr>
            <a:spLocks noGrp="1"/>
          </p:cNvSpPr>
          <p:nvPr>
            <p:ph type="title"/>
          </p:nvPr>
        </p:nvSpPr>
        <p:spPr/>
        <p:txBody>
          <a:bodyPr/>
          <a:lstStyle/>
          <a:p>
            <a:r>
              <a:rPr lang="nn-NO" dirty="0"/>
              <a:t>Digitalisering og </a:t>
            </a:r>
            <a:r>
              <a:rPr lang="nn-NO" dirty="0" err="1"/>
              <a:t>robotisering</a:t>
            </a:r>
            <a:endParaRPr lang="nn-NO" dirty="0"/>
          </a:p>
        </p:txBody>
      </p:sp>
      <p:sp>
        <p:nvSpPr>
          <p:cNvPr id="3" name="Plassholder for innhold 2">
            <a:extLst>
              <a:ext uri="{FF2B5EF4-FFF2-40B4-BE49-F238E27FC236}">
                <a16:creationId xmlns:a16="http://schemas.microsoft.com/office/drawing/2014/main" id="{05D22E42-9B52-4F37-ABB4-BFC8EA910981}"/>
              </a:ext>
            </a:extLst>
          </p:cNvPr>
          <p:cNvSpPr>
            <a:spLocks noGrp="1"/>
          </p:cNvSpPr>
          <p:nvPr>
            <p:ph idx="1"/>
          </p:nvPr>
        </p:nvSpPr>
        <p:spPr/>
        <p:txBody>
          <a:bodyPr>
            <a:normAutofit fontScale="92500" lnSpcReduction="20000"/>
          </a:bodyPr>
          <a:lstStyle/>
          <a:p>
            <a:r>
              <a:rPr lang="nn-NO" dirty="0"/>
              <a:t>Av nasjonale føringar er Digitaliseringsrundskrivet det viktigaste og mest oppdaterte, då det vert rullert årleg. Av den grunn har arbeidsgruppa hovudsakleg nytta dette føringsdokumentet, heller enn f.eks. Meld. St. 27 (2015– 2016) Digital agenda for Norge — IKT for ein enklare kvardag og auka produktivitet. Digitaliseringsrundskrivet er ei samanstilling av pålegg og anbefalingar om digitalisering i offentleg sektor. Rundskrivet består av tre delar; </a:t>
            </a:r>
          </a:p>
          <a:p>
            <a:r>
              <a:rPr lang="nn-NO" dirty="0"/>
              <a:t>• Korleis skal kommunen digitalisere? </a:t>
            </a:r>
          </a:p>
          <a:p>
            <a:r>
              <a:rPr lang="nn-NO" dirty="0"/>
              <a:t>• Korleis skal prosjekta </a:t>
            </a:r>
            <a:r>
              <a:rPr lang="nn-NO" dirty="0" err="1"/>
              <a:t>gjennomføres</a:t>
            </a:r>
            <a:r>
              <a:rPr lang="nn-NO" dirty="0"/>
              <a:t>? </a:t>
            </a:r>
          </a:p>
          <a:p>
            <a:r>
              <a:rPr lang="nn-NO" dirty="0"/>
              <a:t>• Finansiering</a:t>
            </a:r>
          </a:p>
          <a:p>
            <a:endParaRPr lang="nn-NO" dirty="0"/>
          </a:p>
          <a:p>
            <a:r>
              <a:rPr lang="nn-NO" dirty="0"/>
              <a:t>Satsingsområde:</a:t>
            </a:r>
          </a:p>
          <a:p>
            <a:pPr marL="285750" indent="-285750">
              <a:buFont typeface="Arial" panose="020B0604020202020204" pitchFamily="34" charset="0"/>
              <a:buChar char="•"/>
            </a:pPr>
            <a:r>
              <a:rPr lang="nn-NO" dirty="0"/>
              <a:t>Sett brukaren i sentrum</a:t>
            </a:r>
          </a:p>
          <a:p>
            <a:pPr marL="285750" indent="-285750">
              <a:buFont typeface="Arial" panose="020B0604020202020204" pitchFamily="34" charset="0"/>
              <a:buChar char="•"/>
            </a:pPr>
            <a:r>
              <a:rPr lang="nn-NO" dirty="0"/>
              <a:t>Gjennomfør digitalt førsteval</a:t>
            </a:r>
          </a:p>
          <a:p>
            <a:pPr marL="285750" indent="-285750">
              <a:buFont typeface="Arial" panose="020B0604020202020204" pitchFamily="34" charset="0"/>
              <a:buChar char="•"/>
            </a:pPr>
            <a:r>
              <a:rPr lang="nn-NO" dirty="0"/>
              <a:t>Digitaliser på alle områder og effektiviser og få ned kostnader</a:t>
            </a:r>
          </a:p>
        </p:txBody>
      </p:sp>
      <p:sp>
        <p:nvSpPr>
          <p:cNvPr id="4" name="Plassholder for dato 3">
            <a:extLst>
              <a:ext uri="{FF2B5EF4-FFF2-40B4-BE49-F238E27FC236}">
                <a16:creationId xmlns:a16="http://schemas.microsoft.com/office/drawing/2014/main" id="{84BC9A91-0690-411B-9B9C-F3B06FEFE120}"/>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789D2022-A4A1-4154-BE53-6A4A8E7D00ED}"/>
              </a:ext>
            </a:extLst>
          </p:cNvPr>
          <p:cNvSpPr>
            <a:spLocks noGrp="1"/>
          </p:cNvSpPr>
          <p:nvPr>
            <p:ph type="sldNum" sz="quarter" idx="11"/>
          </p:nvPr>
        </p:nvSpPr>
        <p:spPr/>
        <p:txBody>
          <a:bodyPr/>
          <a:lstStyle/>
          <a:p>
            <a:fld id="{F01D463A-FC5E-AF45-99CA-E13DF8085A53}" type="slidenum">
              <a:rPr lang="nb-NO" smtClean="0"/>
              <a:pPr/>
              <a:t>31</a:t>
            </a:fld>
            <a:endParaRPr lang="nb-NO" dirty="0"/>
          </a:p>
        </p:txBody>
      </p:sp>
    </p:spTree>
    <p:extLst>
      <p:ext uri="{BB962C8B-B14F-4D97-AF65-F5344CB8AC3E}">
        <p14:creationId xmlns:p14="http://schemas.microsoft.com/office/powerpoint/2010/main" val="291861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CBC4E-0920-4A1F-BA9C-F5BF80012107}"/>
              </a:ext>
            </a:extLst>
          </p:cNvPr>
          <p:cNvSpPr>
            <a:spLocks noGrp="1"/>
          </p:cNvSpPr>
          <p:nvPr>
            <p:ph type="title"/>
          </p:nvPr>
        </p:nvSpPr>
        <p:spPr/>
        <p:txBody>
          <a:bodyPr/>
          <a:lstStyle/>
          <a:p>
            <a:r>
              <a:rPr lang="nn-NO" dirty="0"/>
              <a:t>Digitalisering og </a:t>
            </a:r>
            <a:r>
              <a:rPr lang="nn-NO" dirty="0" err="1"/>
              <a:t>robotisering</a:t>
            </a:r>
            <a:endParaRPr lang="nn-NO" dirty="0"/>
          </a:p>
        </p:txBody>
      </p:sp>
      <p:sp>
        <p:nvSpPr>
          <p:cNvPr id="3" name="Plassholder for innhold 2">
            <a:extLst>
              <a:ext uri="{FF2B5EF4-FFF2-40B4-BE49-F238E27FC236}">
                <a16:creationId xmlns:a16="http://schemas.microsoft.com/office/drawing/2014/main" id="{363A24ED-3218-41C4-B2AA-CA41F2DC283E}"/>
              </a:ext>
            </a:extLst>
          </p:cNvPr>
          <p:cNvSpPr>
            <a:spLocks noGrp="1"/>
          </p:cNvSpPr>
          <p:nvPr>
            <p:ph idx="1"/>
          </p:nvPr>
        </p:nvSpPr>
        <p:spPr/>
        <p:txBody>
          <a:bodyPr>
            <a:normAutofit fontScale="92500" lnSpcReduction="20000"/>
          </a:bodyPr>
          <a:lstStyle/>
          <a:p>
            <a:r>
              <a:rPr lang="nn-NO" dirty="0"/>
              <a:t>Det vil bli meir digitalisering og </a:t>
            </a:r>
            <a:r>
              <a:rPr lang="nn-NO" dirty="0" err="1"/>
              <a:t>robotisering</a:t>
            </a:r>
            <a:r>
              <a:rPr lang="nn-NO" dirty="0"/>
              <a:t> av tekniske </a:t>
            </a:r>
            <a:r>
              <a:rPr lang="nn-NO" dirty="0" err="1"/>
              <a:t>tjenester</a:t>
            </a:r>
            <a:r>
              <a:rPr lang="nn-NO" dirty="0"/>
              <a:t> for å gi ei meir effektiv drift.</a:t>
            </a:r>
          </a:p>
          <a:p>
            <a:endParaRPr lang="nn-NO" dirty="0"/>
          </a:p>
          <a:p>
            <a:r>
              <a:rPr lang="nn-NO" dirty="0"/>
              <a:t>Det er viktig å vera innovativ og </a:t>
            </a:r>
            <a:r>
              <a:rPr lang="nn-NO" dirty="0" err="1"/>
              <a:t>fremtidsretta</a:t>
            </a:r>
            <a:r>
              <a:rPr lang="nn-NO" dirty="0"/>
              <a:t> og stadig </a:t>
            </a:r>
            <a:r>
              <a:rPr lang="nn-NO" dirty="0" err="1"/>
              <a:t>forbedre</a:t>
            </a:r>
            <a:r>
              <a:rPr lang="nn-NO" dirty="0"/>
              <a:t> </a:t>
            </a:r>
            <a:r>
              <a:rPr lang="nn-NO" dirty="0" err="1"/>
              <a:t>tjenestene</a:t>
            </a:r>
            <a:r>
              <a:rPr lang="nn-NO" dirty="0"/>
              <a:t>.</a:t>
            </a:r>
          </a:p>
          <a:p>
            <a:endParaRPr lang="nn-NO" dirty="0"/>
          </a:p>
          <a:p>
            <a:r>
              <a:rPr lang="nn-NO" dirty="0"/>
              <a:t>Dette vil gi gevinstrealisering i form av betre utnytting av ressursane og kan på sikt føre til reduserte stillingar. Det kan gi oss ei smartare drift.</a:t>
            </a:r>
          </a:p>
          <a:p>
            <a:endParaRPr lang="nn-NO" dirty="0"/>
          </a:p>
          <a:p>
            <a:r>
              <a:rPr lang="nn-NO" dirty="0"/>
              <a:t>Digitalisering er oftast 20% teknologi og 80% organisasjonsendringar. Planen skal vise digitalisering, endring av arbeidsmetodar som følgje av digitaliseringa og gevinstrealisering knytt til kvalitet og økonomi.</a:t>
            </a:r>
          </a:p>
          <a:p>
            <a:endParaRPr lang="nn-NO" dirty="0"/>
          </a:p>
          <a:p>
            <a:r>
              <a:rPr lang="nn-NO" dirty="0"/>
              <a:t>Digitalisering krev ressursar og investering, men </a:t>
            </a:r>
            <a:r>
              <a:rPr lang="nn-NO"/>
              <a:t>vil lønne </a:t>
            </a:r>
            <a:r>
              <a:rPr lang="nn-NO" dirty="0"/>
              <a:t>seg på sikt og gi betydeleg effektivisering.</a:t>
            </a:r>
          </a:p>
        </p:txBody>
      </p:sp>
      <p:sp>
        <p:nvSpPr>
          <p:cNvPr id="4" name="Plassholder for dato 3">
            <a:extLst>
              <a:ext uri="{FF2B5EF4-FFF2-40B4-BE49-F238E27FC236}">
                <a16:creationId xmlns:a16="http://schemas.microsoft.com/office/drawing/2014/main" id="{7058DFA5-3CCA-40F7-AC4E-2BB88F582081}"/>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61703EB6-2FF5-4AFA-B765-559246CCA86A}"/>
              </a:ext>
            </a:extLst>
          </p:cNvPr>
          <p:cNvSpPr>
            <a:spLocks noGrp="1"/>
          </p:cNvSpPr>
          <p:nvPr>
            <p:ph type="sldNum" sz="quarter" idx="11"/>
          </p:nvPr>
        </p:nvSpPr>
        <p:spPr/>
        <p:txBody>
          <a:bodyPr/>
          <a:lstStyle/>
          <a:p>
            <a:fld id="{F01D463A-FC5E-AF45-99CA-E13DF8085A53}" type="slidenum">
              <a:rPr lang="nb-NO" smtClean="0"/>
              <a:pPr/>
              <a:t>32</a:t>
            </a:fld>
            <a:endParaRPr lang="nb-NO" dirty="0"/>
          </a:p>
        </p:txBody>
      </p:sp>
    </p:spTree>
    <p:extLst>
      <p:ext uri="{BB962C8B-B14F-4D97-AF65-F5344CB8AC3E}">
        <p14:creationId xmlns:p14="http://schemas.microsoft.com/office/powerpoint/2010/main" val="1862287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07FC01-4B78-4EC2-9835-A46689A90C78}"/>
              </a:ext>
            </a:extLst>
          </p:cNvPr>
          <p:cNvSpPr>
            <a:spLocks noGrp="1"/>
          </p:cNvSpPr>
          <p:nvPr>
            <p:ph type="title"/>
          </p:nvPr>
        </p:nvSpPr>
        <p:spPr/>
        <p:txBody>
          <a:bodyPr>
            <a:normAutofit fontScale="90000"/>
          </a:bodyPr>
          <a:lstStyle/>
          <a:p>
            <a:r>
              <a:rPr lang="nn-NO" dirty="0"/>
              <a:t>Etablering av målepunkt på vassforsyningsnettet – digitalisering V/A</a:t>
            </a:r>
          </a:p>
        </p:txBody>
      </p:sp>
      <p:sp>
        <p:nvSpPr>
          <p:cNvPr id="3" name="Plassholder for innhold 2">
            <a:extLst>
              <a:ext uri="{FF2B5EF4-FFF2-40B4-BE49-F238E27FC236}">
                <a16:creationId xmlns:a16="http://schemas.microsoft.com/office/drawing/2014/main" id="{79A9122E-B3A9-4CCC-80EB-A90CD506A4C0}"/>
              </a:ext>
            </a:extLst>
          </p:cNvPr>
          <p:cNvSpPr>
            <a:spLocks noGrp="1"/>
          </p:cNvSpPr>
          <p:nvPr>
            <p:ph idx="1"/>
          </p:nvPr>
        </p:nvSpPr>
        <p:spPr/>
        <p:txBody>
          <a:bodyPr/>
          <a:lstStyle/>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Fitjar kommune har godt vatn med stabil vassforsyning til innbyggjarane, men jamfør vedteken kommunedelplan for vassforsyning (2020) er det naudsynt med fleire investeringar for å sikre forsyninga for eksisterande og framtidige abonnentar. </a:t>
            </a:r>
          </a:p>
          <a:p>
            <a:r>
              <a:rPr lang="nn-NO" sz="1800" dirty="0">
                <a:effectLst/>
                <a:latin typeface="Calibri" panose="020F0502020204030204" pitchFamily="34" charset="0"/>
                <a:ea typeface="Calibri" panose="020F0502020204030204" pitchFamily="34" charset="0"/>
                <a:cs typeface="Times New Roman" panose="02020603050405020304" pitchFamily="18" charset="0"/>
              </a:rPr>
              <a:t>Lekkasjeandelen på vassforsyningsnettet i norske kommunar er generelt svært høgt, og Fitjar er ingen unntak. I snitt er det estimert at meir enn 50 % av produsert vatn i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Rimbareid</a:t>
            </a:r>
            <a:r>
              <a:rPr lang="nn-NO" sz="1800" dirty="0">
                <a:effectLst/>
                <a:latin typeface="Calibri" panose="020F0502020204030204" pitchFamily="34" charset="0"/>
                <a:ea typeface="Calibri" panose="020F0502020204030204" pitchFamily="34" charset="0"/>
                <a:cs typeface="Times New Roman" panose="02020603050405020304" pitchFamily="18" charset="0"/>
              </a:rPr>
              <a:t> vassverk forsvinn ut via lekkasjar på leidningsnettet. Lekkasjeandelen har stor økonomisk betydning då vassbehandlingsanlegg og leidningsnettet må dimensjonerast for langt større vassforbruk enn naudsynt. </a:t>
            </a:r>
          </a:p>
          <a:p>
            <a:r>
              <a:rPr lang="nn-NO" sz="1800" dirty="0">
                <a:effectLst/>
                <a:latin typeface="Calibri" panose="020F0502020204030204" pitchFamily="34" charset="0"/>
                <a:ea typeface="Calibri" panose="020F0502020204030204" pitchFamily="34" charset="0"/>
                <a:cs typeface="Times New Roman" panose="02020603050405020304" pitchFamily="18" charset="0"/>
              </a:rPr>
              <a:t>I kommunedelplan for vassforsyning er målet å redusere lekkasjen i nettet til 20%</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i løpet av planperioden (2020 – 2030). Dette er i samsvar med nasjonal bærekraftstrategi for vassbransjen, som har satt som mål at det </a:t>
            </a:r>
            <a:r>
              <a:rPr lang="nn-NO" sz="1800" b="1" dirty="0">
                <a:effectLst/>
                <a:latin typeface="Calibri" panose="020F0502020204030204" pitchFamily="34" charset="0"/>
                <a:ea typeface="Calibri" panose="020F0502020204030204" pitchFamily="34" charset="0"/>
                <a:cs typeface="Times New Roman" panose="02020603050405020304" pitchFamily="18" charset="0"/>
              </a:rPr>
              <a:t>nasjonale lekkasjeandelen i Norge skal ned til 20 % innan 2030</a:t>
            </a:r>
            <a:r>
              <a:rPr lang="nn-NO" sz="1800" dirty="0">
                <a:effectLst/>
                <a:latin typeface="Calibri" panose="020F0502020204030204" pitchFamily="34" charset="0"/>
                <a:ea typeface="Calibri" panose="020F0502020204030204" pitchFamily="34" charset="0"/>
                <a:cs typeface="Times New Roman" panose="02020603050405020304" pitchFamily="18" charset="0"/>
              </a:rPr>
              <a:t>.</a:t>
            </a:r>
            <a:endParaRPr lang="nn-NO" dirty="0">
              <a:latin typeface="Calibri" panose="020F0502020204030204" pitchFamily="34" charset="0"/>
              <a:cs typeface="Times New Roman" panose="02020603050405020304" pitchFamily="18" charset="0"/>
            </a:endParaRPr>
          </a:p>
        </p:txBody>
      </p:sp>
      <p:sp>
        <p:nvSpPr>
          <p:cNvPr id="4" name="Plassholder for dato 3">
            <a:extLst>
              <a:ext uri="{FF2B5EF4-FFF2-40B4-BE49-F238E27FC236}">
                <a16:creationId xmlns:a16="http://schemas.microsoft.com/office/drawing/2014/main" id="{52250350-7559-496D-9A60-9B4EEDE1681E}"/>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CC5A0C82-30D3-45D7-A6AD-0C43499645B4}"/>
              </a:ext>
            </a:extLst>
          </p:cNvPr>
          <p:cNvSpPr>
            <a:spLocks noGrp="1"/>
          </p:cNvSpPr>
          <p:nvPr>
            <p:ph type="sldNum" sz="quarter" idx="11"/>
          </p:nvPr>
        </p:nvSpPr>
        <p:spPr/>
        <p:txBody>
          <a:bodyPr/>
          <a:lstStyle/>
          <a:p>
            <a:fld id="{F01D463A-FC5E-AF45-99CA-E13DF8085A53}" type="slidenum">
              <a:rPr lang="nb-NO" smtClean="0"/>
              <a:pPr/>
              <a:t>33</a:t>
            </a:fld>
            <a:endParaRPr lang="nb-NO" dirty="0"/>
          </a:p>
        </p:txBody>
      </p:sp>
    </p:spTree>
    <p:extLst>
      <p:ext uri="{BB962C8B-B14F-4D97-AF65-F5344CB8AC3E}">
        <p14:creationId xmlns:p14="http://schemas.microsoft.com/office/powerpoint/2010/main" val="401750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496B8E-06F6-4403-A245-44C0F9328017}"/>
              </a:ext>
            </a:extLst>
          </p:cNvPr>
          <p:cNvSpPr>
            <a:spLocks noGrp="1"/>
          </p:cNvSpPr>
          <p:nvPr>
            <p:ph type="title"/>
          </p:nvPr>
        </p:nvSpPr>
        <p:spPr/>
        <p:txBody>
          <a:bodyPr>
            <a:normAutofit fontScale="90000"/>
          </a:bodyPr>
          <a:lstStyle/>
          <a:p>
            <a:r>
              <a:rPr lang="nn-NO" dirty="0"/>
              <a:t>Etablering av målepunkt på vassforsyningsnettet – digitalisering V/A</a:t>
            </a:r>
          </a:p>
        </p:txBody>
      </p:sp>
      <p:sp>
        <p:nvSpPr>
          <p:cNvPr id="3" name="Plassholder for innhold 2">
            <a:extLst>
              <a:ext uri="{FF2B5EF4-FFF2-40B4-BE49-F238E27FC236}">
                <a16:creationId xmlns:a16="http://schemas.microsoft.com/office/drawing/2014/main" id="{C04796E2-EEC9-4623-8DE0-DB055B70C7AF}"/>
              </a:ext>
            </a:extLst>
          </p:cNvPr>
          <p:cNvSpPr>
            <a:spLocks noGrp="1"/>
          </p:cNvSpPr>
          <p:nvPr>
            <p:ph idx="1"/>
          </p:nvPr>
        </p:nvSpPr>
        <p:spPr/>
        <p:txBody>
          <a:bodyPr>
            <a:normAutofit lnSpcReduction="10000"/>
          </a:bodyPr>
          <a:lstStyle/>
          <a:p>
            <a:pPr>
              <a:lnSpc>
                <a:spcPct val="107000"/>
              </a:lnSpc>
              <a:spcAft>
                <a:spcPts val="800"/>
              </a:spcAft>
              <a:tabLst>
                <a:tab pos="1371600" algn="l"/>
              </a:tabLst>
            </a:pPr>
            <a:r>
              <a:rPr lang="nn-NO" sz="1800" dirty="0">
                <a:effectLst/>
                <a:latin typeface="Calibri" panose="020F0502020204030204" pitchFamily="34" charset="0"/>
                <a:ea typeface="Calibri" panose="020F0502020204030204" pitchFamily="34" charset="0"/>
                <a:cs typeface="Times New Roman" panose="02020603050405020304" pitchFamily="18" charset="0"/>
              </a:rPr>
              <a:t>Å redusera lekkasjar på leidningsnettet i Fitjar har fleire gevinstar. Jamfør tiltak i kommunedelplanen er det naudsynt å investera i oppgradering av vassverket å sikre leveringsikkerheita. I prioritering av tiltaket er det lagt til grunn at lekkasjereduksjonen skal reduserast. I den grad ein kan investera i lekkasjereduksjon for å holde investeringane i vassverk nede, og eventuelt utsetje dei, er dette ønskeleg.  Allereie utført leidningsfornying i Fitjar har gitt svært god effekt på reduksjon i vassforbruket, og ytterlegare reduksjon i lekkasje skal prioriterast. </a:t>
            </a:r>
          </a:p>
          <a:p>
            <a:pPr>
              <a:lnSpc>
                <a:spcPct val="107000"/>
              </a:lnSpc>
              <a:spcAft>
                <a:spcPts val="800"/>
              </a:spcAft>
              <a:tabLst>
                <a:tab pos="1371600" algn="l"/>
              </a:tabLst>
            </a:pPr>
            <a:r>
              <a:rPr lang="nn-NO" sz="1800" dirty="0">
                <a:effectLst/>
                <a:latin typeface="Calibri" panose="020F0502020204030204" pitchFamily="34" charset="0"/>
                <a:ea typeface="Calibri" panose="020F0502020204030204" pitchFamily="34" charset="0"/>
                <a:cs typeface="Times New Roman" panose="02020603050405020304" pitchFamily="18" charset="0"/>
              </a:rPr>
              <a:t>I tillegg gir lekkasjereduksjon auka sikkerheita i vassforsyninga ved redusert trykktap og betre hygienisk sikkerheit (redusert risiko for innsug av forureina vatn), samt at volum i høgdebassenga «held» lengre (leveringsikkerheit). For effektiv lekkasjereduksjon er det beste tiltaket å etablera god dekning med vassmålarar på leidningsnettet. </a:t>
            </a:r>
          </a:p>
          <a:p>
            <a:pPr>
              <a:lnSpc>
                <a:spcPct val="107000"/>
              </a:lnSpc>
              <a:spcAft>
                <a:spcPts val="800"/>
              </a:spcAft>
              <a:tabLst>
                <a:tab pos="1371600" algn="l"/>
              </a:tabLst>
            </a:pPr>
            <a:r>
              <a:rPr lang="nn-NO" sz="1800" dirty="0">
                <a:effectLst/>
                <a:latin typeface="Calibri" panose="020F0502020204030204" pitchFamily="34" charset="0"/>
                <a:ea typeface="Calibri" panose="020F0502020204030204" pitchFamily="34" charset="0"/>
                <a:cs typeface="Times New Roman" panose="02020603050405020304" pitchFamily="18" charset="0"/>
              </a:rPr>
              <a:t>Digitale målarar i nettet er tilknytt driftskontrollen slik at ein lett får oversikt over auka forbruk.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Ved at dei er tilknytt driftskontrollen kan ein enkelt lese av målarane ute i felten. </a:t>
            </a:r>
          </a:p>
          <a:p>
            <a:pPr>
              <a:lnSpc>
                <a:spcPct val="107000"/>
              </a:lnSpc>
              <a:spcAft>
                <a:spcPts val="800"/>
              </a:spcAft>
              <a:tabLst>
                <a:tab pos="1371600" algn="l"/>
              </a:tabLst>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dirty="0"/>
          </a:p>
        </p:txBody>
      </p:sp>
      <p:sp>
        <p:nvSpPr>
          <p:cNvPr id="4" name="Plassholder for dato 3">
            <a:extLst>
              <a:ext uri="{FF2B5EF4-FFF2-40B4-BE49-F238E27FC236}">
                <a16:creationId xmlns:a16="http://schemas.microsoft.com/office/drawing/2014/main" id="{77A7EE60-2A49-4C96-8CDC-CB49D8EF0FF0}"/>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22702393-AC0A-4B89-9B0F-E76D85CF3475}"/>
              </a:ext>
            </a:extLst>
          </p:cNvPr>
          <p:cNvSpPr>
            <a:spLocks noGrp="1"/>
          </p:cNvSpPr>
          <p:nvPr>
            <p:ph type="sldNum" sz="quarter" idx="11"/>
          </p:nvPr>
        </p:nvSpPr>
        <p:spPr/>
        <p:txBody>
          <a:bodyPr/>
          <a:lstStyle/>
          <a:p>
            <a:fld id="{F01D463A-FC5E-AF45-99CA-E13DF8085A53}" type="slidenum">
              <a:rPr lang="nb-NO" smtClean="0"/>
              <a:pPr/>
              <a:t>34</a:t>
            </a:fld>
            <a:endParaRPr lang="nb-NO" dirty="0"/>
          </a:p>
        </p:txBody>
      </p:sp>
    </p:spTree>
    <p:extLst>
      <p:ext uri="{BB962C8B-B14F-4D97-AF65-F5344CB8AC3E}">
        <p14:creationId xmlns:p14="http://schemas.microsoft.com/office/powerpoint/2010/main" val="4279536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F72768-EDD2-439D-AFCB-853A8DCBF120}"/>
              </a:ext>
            </a:extLst>
          </p:cNvPr>
          <p:cNvSpPr>
            <a:spLocks noGrp="1"/>
          </p:cNvSpPr>
          <p:nvPr>
            <p:ph type="title"/>
          </p:nvPr>
        </p:nvSpPr>
        <p:spPr/>
        <p:txBody>
          <a:bodyPr/>
          <a:lstStyle/>
          <a:p>
            <a:r>
              <a:rPr lang="nn-NO" dirty="0"/>
              <a:t>Oppdeling i soner</a:t>
            </a:r>
          </a:p>
        </p:txBody>
      </p:sp>
      <p:sp>
        <p:nvSpPr>
          <p:cNvPr id="3" name="Plassholder for innhold 2">
            <a:extLst>
              <a:ext uri="{FF2B5EF4-FFF2-40B4-BE49-F238E27FC236}">
                <a16:creationId xmlns:a16="http://schemas.microsoft.com/office/drawing/2014/main" id="{E37CEC34-8731-4EAC-86F1-2C53A17289D6}"/>
              </a:ext>
            </a:extLst>
          </p:cNvPr>
          <p:cNvSpPr>
            <a:spLocks noGrp="1"/>
          </p:cNvSpPr>
          <p:nvPr>
            <p:ph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Ein ser i fyrste omgang for seg å dele leidningsnettet inn i 15 soner med omlag 15 målarar.</a:t>
            </a:r>
          </a:p>
          <a:p>
            <a:endParaRPr lang="nn-NO" dirty="0">
              <a:latin typeface="Calibri" panose="020F0502020204030204" pitchFamily="34" charset="0"/>
              <a:cs typeface="Times New Roman" panose="02020603050405020304" pitchFamily="18" charset="0"/>
            </a:endParaRPr>
          </a:p>
          <a:p>
            <a:r>
              <a:rPr lang="nn-NO" dirty="0">
                <a:latin typeface="Calibri" panose="020F0502020204030204" pitchFamily="34" charset="0"/>
                <a:cs typeface="Times New Roman" panose="02020603050405020304" pitchFamily="18" charset="0"/>
              </a:rPr>
              <a:t>Seinare kan det bli aktuelt å dele inn dei 15 sonene i mindre soner.</a:t>
            </a:r>
            <a:endParaRPr lang="nn-NO" dirty="0"/>
          </a:p>
        </p:txBody>
      </p:sp>
      <p:sp>
        <p:nvSpPr>
          <p:cNvPr id="4" name="Plassholder for dato 3">
            <a:extLst>
              <a:ext uri="{FF2B5EF4-FFF2-40B4-BE49-F238E27FC236}">
                <a16:creationId xmlns:a16="http://schemas.microsoft.com/office/drawing/2014/main" id="{2DF2F1A5-1363-422B-AFA5-E6DFDE110FCA}"/>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39F90FEC-77BD-4397-9A20-B446A1A23733}"/>
              </a:ext>
            </a:extLst>
          </p:cNvPr>
          <p:cNvSpPr>
            <a:spLocks noGrp="1"/>
          </p:cNvSpPr>
          <p:nvPr>
            <p:ph type="sldNum" sz="quarter" idx="11"/>
          </p:nvPr>
        </p:nvSpPr>
        <p:spPr/>
        <p:txBody>
          <a:bodyPr/>
          <a:lstStyle/>
          <a:p>
            <a:fld id="{F01D463A-FC5E-AF45-99CA-E13DF8085A53}" type="slidenum">
              <a:rPr lang="nb-NO" smtClean="0"/>
              <a:pPr/>
              <a:t>35</a:t>
            </a:fld>
            <a:endParaRPr lang="nb-NO" dirty="0"/>
          </a:p>
        </p:txBody>
      </p:sp>
    </p:spTree>
    <p:extLst>
      <p:ext uri="{BB962C8B-B14F-4D97-AF65-F5344CB8AC3E}">
        <p14:creationId xmlns:p14="http://schemas.microsoft.com/office/powerpoint/2010/main" val="2969740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E262D0-EBA0-40C0-B8A3-9B5F1F0891BE}"/>
              </a:ext>
            </a:extLst>
          </p:cNvPr>
          <p:cNvSpPr>
            <a:spLocks noGrp="1"/>
          </p:cNvSpPr>
          <p:nvPr>
            <p:ph type="title"/>
          </p:nvPr>
        </p:nvSpPr>
        <p:spPr/>
        <p:txBody>
          <a:bodyPr/>
          <a:lstStyle/>
          <a:p>
            <a:r>
              <a:rPr lang="nn-NO" sz="3600" dirty="0">
                <a:effectLst/>
                <a:latin typeface="Calibri" panose="020F0502020204030204" pitchFamily="34" charset="0"/>
                <a:ea typeface="Calibri" panose="020F0502020204030204" pitchFamily="34" charset="0"/>
                <a:cs typeface="Times New Roman" panose="02020603050405020304" pitchFamily="18" charset="0"/>
              </a:rPr>
              <a:t>Kostnadar</a:t>
            </a:r>
            <a:br>
              <a:rPr lang="nn-NO" sz="3600" dirty="0">
                <a:effectLst/>
                <a:latin typeface="Calibri" panose="020F0502020204030204" pitchFamily="34" charset="0"/>
                <a:ea typeface="Calibri" panose="020F0502020204030204" pitchFamily="34" charset="0"/>
                <a:cs typeface="Times New Roman" panose="02020603050405020304" pitchFamily="18" charset="0"/>
              </a:rPr>
            </a:br>
            <a:endParaRPr lang="nn-NO" dirty="0"/>
          </a:p>
        </p:txBody>
      </p:sp>
      <p:sp>
        <p:nvSpPr>
          <p:cNvPr id="3" name="Plassholder for innhold 2">
            <a:extLst>
              <a:ext uri="{FF2B5EF4-FFF2-40B4-BE49-F238E27FC236}">
                <a16:creationId xmlns:a16="http://schemas.microsoft.com/office/drawing/2014/main" id="{4A5D02DF-B32C-4745-9FA6-6A5A4673D752}"/>
              </a:ext>
            </a:extLst>
          </p:cNvPr>
          <p:cNvSpPr>
            <a:spLocks noGrp="1"/>
          </p:cNvSpPr>
          <p:nvPr>
            <p:ph idx="1"/>
          </p:nvPr>
        </p:nvSpPr>
        <p:spPr/>
        <p:txBody>
          <a:bodyPr/>
          <a:lstStyle/>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vanskeleg å sette ein pris på kvar målar, for det er mange faktorar som spelar inn.</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Dei aller fleste målarane må monterast i nye kummar.</a:t>
            </a: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Om dei vert montert i nærheita av ein pumpestasjon vert alt mykje enklare då ein har straum og nettverk tilgjengeleg.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Pris vil ligge på fra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ca</a:t>
            </a:r>
            <a:r>
              <a:rPr lang="nb-NO" sz="1800" dirty="0">
                <a:effectLst/>
                <a:latin typeface="Calibri" panose="020F0502020204030204" pitchFamily="34" charset="0"/>
                <a:ea typeface="Calibri" panose="020F0502020204030204" pitchFamily="34" charset="0"/>
                <a:cs typeface="Times New Roman" panose="02020603050405020304" pitchFamily="18" charset="0"/>
              </a:rPr>
              <a:t> 250.000 – 450.000, - for ferdig installert måler.</a:t>
            </a: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lagt inn 1 mill. i 2024 for å gjennomføring av digitalisering. Det vil også bli tatt med digitale målarar i nye prosjekt.</a:t>
            </a:r>
          </a:p>
          <a:p>
            <a:endParaRPr lang="nn-NO" dirty="0"/>
          </a:p>
        </p:txBody>
      </p:sp>
      <p:sp>
        <p:nvSpPr>
          <p:cNvPr id="4" name="Plassholder for dato 3">
            <a:extLst>
              <a:ext uri="{FF2B5EF4-FFF2-40B4-BE49-F238E27FC236}">
                <a16:creationId xmlns:a16="http://schemas.microsoft.com/office/drawing/2014/main" id="{9110AEF5-F952-401A-AD07-4EC076421EDA}"/>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433363A9-1D1B-472B-92D3-1ACA38EFDA7A}"/>
              </a:ext>
            </a:extLst>
          </p:cNvPr>
          <p:cNvSpPr>
            <a:spLocks noGrp="1"/>
          </p:cNvSpPr>
          <p:nvPr>
            <p:ph type="sldNum" sz="quarter" idx="11"/>
          </p:nvPr>
        </p:nvSpPr>
        <p:spPr/>
        <p:txBody>
          <a:bodyPr/>
          <a:lstStyle/>
          <a:p>
            <a:fld id="{F01D463A-FC5E-AF45-99CA-E13DF8085A53}" type="slidenum">
              <a:rPr lang="nb-NO" smtClean="0"/>
              <a:pPr/>
              <a:t>36</a:t>
            </a:fld>
            <a:endParaRPr lang="nb-NO" dirty="0"/>
          </a:p>
        </p:txBody>
      </p:sp>
    </p:spTree>
    <p:extLst>
      <p:ext uri="{BB962C8B-B14F-4D97-AF65-F5344CB8AC3E}">
        <p14:creationId xmlns:p14="http://schemas.microsoft.com/office/powerpoint/2010/main" val="51199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794C97D-6618-4770-9BC5-82192277AB3E}"/>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8648B1D4-48F4-43A5-84BF-DDFB6D2184C1}"/>
              </a:ext>
            </a:extLst>
          </p:cNvPr>
          <p:cNvSpPr>
            <a:spLocks noGrp="1"/>
          </p:cNvSpPr>
          <p:nvPr>
            <p:ph type="sldNum" sz="quarter" idx="11"/>
          </p:nvPr>
        </p:nvSpPr>
        <p:spPr/>
        <p:txBody>
          <a:bodyPr/>
          <a:lstStyle/>
          <a:p>
            <a:fld id="{F01D463A-FC5E-AF45-99CA-E13DF8085A53}" type="slidenum">
              <a:rPr lang="nb-NO" smtClean="0"/>
              <a:pPr/>
              <a:t>4</a:t>
            </a:fld>
            <a:endParaRPr lang="nb-NO" dirty="0"/>
          </a:p>
        </p:txBody>
      </p:sp>
      <p:pic>
        <p:nvPicPr>
          <p:cNvPr id="5" name="Bilde 4">
            <a:extLst>
              <a:ext uri="{FF2B5EF4-FFF2-40B4-BE49-F238E27FC236}">
                <a16:creationId xmlns:a16="http://schemas.microsoft.com/office/drawing/2014/main" id="{1A74441D-6455-42BB-A378-6ACDABB59FD4}"/>
              </a:ext>
            </a:extLst>
          </p:cNvPr>
          <p:cNvPicPr>
            <a:picLocks noChangeAspect="1"/>
          </p:cNvPicPr>
          <p:nvPr/>
        </p:nvPicPr>
        <p:blipFill>
          <a:blip r:embed="rId2"/>
          <a:stretch>
            <a:fillRect/>
          </a:stretch>
        </p:blipFill>
        <p:spPr>
          <a:xfrm>
            <a:off x="2681287" y="1524000"/>
            <a:ext cx="6829425" cy="3105150"/>
          </a:xfrm>
          <a:prstGeom prst="rect">
            <a:avLst/>
          </a:prstGeom>
        </p:spPr>
      </p:pic>
      <p:pic>
        <p:nvPicPr>
          <p:cNvPr id="7" name="Bilde 6">
            <a:extLst>
              <a:ext uri="{FF2B5EF4-FFF2-40B4-BE49-F238E27FC236}">
                <a16:creationId xmlns:a16="http://schemas.microsoft.com/office/drawing/2014/main" id="{3DC4E116-6F63-4813-80E3-2B5ABC55CEE3}"/>
              </a:ext>
            </a:extLst>
          </p:cNvPr>
          <p:cNvPicPr>
            <a:picLocks noChangeAspect="1"/>
          </p:cNvPicPr>
          <p:nvPr/>
        </p:nvPicPr>
        <p:blipFill>
          <a:blip r:embed="rId3"/>
          <a:stretch>
            <a:fillRect/>
          </a:stretch>
        </p:blipFill>
        <p:spPr>
          <a:xfrm>
            <a:off x="2762250" y="4533900"/>
            <a:ext cx="6496050" cy="1866900"/>
          </a:xfrm>
          <a:prstGeom prst="rect">
            <a:avLst/>
          </a:prstGeom>
        </p:spPr>
      </p:pic>
    </p:spTree>
    <p:extLst>
      <p:ext uri="{BB962C8B-B14F-4D97-AF65-F5344CB8AC3E}">
        <p14:creationId xmlns:p14="http://schemas.microsoft.com/office/powerpoint/2010/main" val="224871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18551F6-DED4-4BE6-9598-837EEC2CCDE0}"/>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AA173C60-8657-4481-A69B-9F92A0E7E2B4}"/>
              </a:ext>
            </a:extLst>
          </p:cNvPr>
          <p:cNvSpPr>
            <a:spLocks noGrp="1"/>
          </p:cNvSpPr>
          <p:nvPr>
            <p:ph type="sldNum" sz="quarter" idx="11"/>
          </p:nvPr>
        </p:nvSpPr>
        <p:spPr/>
        <p:txBody>
          <a:bodyPr/>
          <a:lstStyle/>
          <a:p>
            <a:fld id="{F01D463A-FC5E-AF45-99CA-E13DF8085A53}" type="slidenum">
              <a:rPr lang="nb-NO" smtClean="0"/>
              <a:pPr/>
              <a:t>5</a:t>
            </a:fld>
            <a:endParaRPr lang="nb-NO" dirty="0"/>
          </a:p>
        </p:txBody>
      </p:sp>
      <p:pic>
        <p:nvPicPr>
          <p:cNvPr id="5" name="Bilde 4">
            <a:extLst>
              <a:ext uri="{FF2B5EF4-FFF2-40B4-BE49-F238E27FC236}">
                <a16:creationId xmlns:a16="http://schemas.microsoft.com/office/drawing/2014/main" id="{6F4073DF-B245-49D3-AC07-D41B1D5E71F2}"/>
              </a:ext>
            </a:extLst>
          </p:cNvPr>
          <p:cNvPicPr>
            <a:picLocks noChangeAspect="1"/>
          </p:cNvPicPr>
          <p:nvPr/>
        </p:nvPicPr>
        <p:blipFill>
          <a:blip r:embed="rId2"/>
          <a:stretch>
            <a:fillRect/>
          </a:stretch>
        </p:blipFill>
        <p:spPr>
          <a:xfrm>
            <a:off x="2771775" y="2528887"/>
            <a:ext cx="6648450" cy="1800225"/>
          </a:xfrm>
          <a:prstGeom prst="rect">
            <a:avLst/>
          </a:prstGeom>
        </p:spPr>
      </p:pic>
    </p:spTree>
    <p:extLst>
      <p:ext uri="{BB962C8B-B14F-4D97-AF65-F5344CB8AC3E}">
        <p14:creationId xmlns:p14="http://schemas.microsoft.com/office/powerpoint/2010/main" val="189579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DFC9E-3059-4CA4-ADB5-621C931B549E}"/>
              </a:ext>
            </a:extLst>
          </p:cNvPr>
          <p:cNvSpPr>
            <a:spLocks noGrp="1"/>
          </p:cNvSpPr>
          <p:nvPr>
            <p:ph type="title"/>
          </p:nvPr>
        </p:nvSpPr>
        <p:spPr/>
        <p:txBody>
          <a:bodyPr/>
          <a:lstStyle/>
          <a:p>
            <a:r>
              <a:rPr lang="nn-NO" dirty="0"/>
              <a:t>Plan utvikling og teknisk</a:t>
            </a:r>
          </a:p>
        </p:txBody>
      </p:sp>
      <p:sp>
        <p:nvSpPr>
          <p:cNvPr id="3" name="Plassholder for innhold 2">
            <a:extLst>
              <a:ext uri="{FF2B5EF4-FFF2-40B4-BE49-F238E27FC236}">
                <a16:creationId xmlns:a16="http://schemas.microsoft.com/office/drawing/2014/main" id="{DDE6DA01-F0B7-4065-AF3B-853C386CF00F}"/>
              </a:ext>
            </a:extLst>
          </p:cNvPr>
          <p:cNvSpPr>
            <a:spLocks noGrp="1"/>
          </p:cNvSpPr>
          <p:nvPr>
            <p:ph idx="1"/>
          </p:nvPr>
        </p:nvSpPr>
        <p:spPr/>
        <p:txBody>
          <a:bodyPr/>
          <a:lstStyle/>
          <a:p>
            <a:pPr marL="285750" indent="-285750">
              <a:buFont typeface="Arial" panose="020B0604020202020204" pitchFamily="34" charset="0"/>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Grunnbemanninga i etaten plan- utvikling og teknisk vert i hovudsak halden på nivå med 2021 pga. av etaten har hatt ei svært stram bemanning over lang tid, og det er ikkje rom for vesentlege reduksjonar i høve til oppgåvene som skal løysast. </a:t>
            </a:r>
            <a:endPar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nn-NO" dirty="0"/>
          </a:p>
        </p:txBody>
      </p:sp>
      <p:sp>
        <p:nvSpPr>
          <p:cNvPr id="4" name="Plassholder for dato 3">
            <a:extLst>
              <a:ext uri="{FF2B5EF4-FFF2-40B4-BE49-F238E27FC236}">
                <a16:creationId xmlns:a16="http://schemas.microsoft.com/office/drawing/2014/main" id="{89EAE442-F3DA-4EA9-A3AE-1C0ADDA17C9F}"/>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07690178-1D4C-459F-959A-358753A0ED91}"/>
              </a:ext>
            </a:extLst>
          </p:cNvPr>
          <p:cNvSpPr>
            <a:spLocks noGrp="1"/>
          </p:cNvSpPr>
          <p:nvPr>
            <p:ph type="sldNum" sz="quarter" idx="11"/>
          </p:nvPr>
        </p:nvSpPr>
        <p:spPr/>
        <p:txBody>
          <a:bodyPr/>
          <a:lstStyle/>
          <a:p>
            <a:fld id="{F01D463A-FC5E-AF45-99CA-E13DF8085A53}" type="slidenum">
              <a:rPr lang="nb-NO" smtClean="0"/>
              <a:pPr/>
              <a:t>6</a:t>
            </a:fld>
            <a:endParaRPr lang="nb-NO" dirty="0"/>
          </a:p>
        </p:txBody>
      </p:sp>
    </p:spTree>
    <p:extLst>
      <p:ext uri="{BB962C8B-B14F-4D97-AF65-F5344CB8AC3E}">
        <p14:creationId xmlns:p14="http://schemas.microsoft.com/office/powerpoint/2010/main" val="3077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48D994-48EA-4FF4-A7C1-150FCB1F668B}"/>
              </a:ext>
            </a:extLst>
          </p:cNvPr>
          <p:cNvSpPr>
            <a:spLocks noGrp="1"/>
          </p:cNvSpPr>
          <p:nvPr>
            <p:ph type="title"/>
          </p:nvPr>
        </p:nvSpPr>
        <p:spPr/>
        <p:txBody>
          <a:bodyPr/>
          <a:lstStyle/>
          <a:p>
            <a:r>
              <a:rPr lang="nn-NO" dirty="0"/>
              <a:t>Plan, byggesak og oppmåling</a:t>
            </a:r>
          </a:p>
        </p:txBody>
      </p:sp>
      <p:sp>
        <p:nvSpPr>
          <p:cNvPr id="3" name="Plassholder for innhold 2">
            <a:extLst>
              <a:ext uri="{FF2B5EF4-FFF2-40B4-BE49-F238E27FC236}">
                <a16:creationId xmlns:a16="http://schemas.microsoft.com/office/drawing/2014/main" id="{9A7D177A-B162-4307-8A12-708649C60CE9}"/>
              </a:ext>
            </a:extLst>
          </p:cNvPr>
          <p:cNvSpPr>
            <a:spLocks noGrp="1"/>
          </p:cNvSpPr>
          <p:nvPr>
            <p:ph idx="1"/>
          </p:nvPr>
        </p:nvSpPr>
        <p:spPr/>
        <p:txBody>
          <a:bodyPr>
            <a:normAutofit/>
          </a:bodyPr>
          <a:lstStyle/>
          <a:p>
            <a:pPr marL="287020" indent="-285750">
              <a:lnSpc>
                <a:spcPct val="104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Inntektene på plan- og byggesak vert justert med </a:t>
            </a:r>
            <a:r>
              <a:rPr lang="nn-NO"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deflator</a:t>
            </a: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ved at 1M i gebyrregulativet vert justert. I tillegg vert det lagt inn eit fast gebyr i alle saker for e-byggesak. </a:t>
            </a:r>
          </a:p>
          <a:p>
            <a:pPr marL="287020" indent="-285750">
              <a:lnSpc>
                <a:spcPct val="104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Inntektene frå byggesak har vore noko lågare enn budsjettert i 2021, og dersom dette helda fram i 2022 vil avdelinga auka arbeidet med </a:t>
            </a:r>
            <a:r>
              <a:rPr lang="nn-NO"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ulovlegheitsoppfølging</a:t>
            </a: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p>
          <a:p>
            <a:pPr marL="287020" indent="-285750">
              <a:lnSpc>
                <a:spcPct val="104000"/>
              </a:lnSpc>
              <a:spcAft>
                <a:spcPts val="25"/>
              </a:spcAft>
              <a:buFont typeface="Arial" panose="020B0604020202020204" pitchFamily="34" charset="0"/>
              <a:buChar char="•"/>
            </a:pPr>
            <a:r>
              <a:rPr lang="nn-NO"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Det er forventa høgare inntekter frå reguleringsplanar i 2022, og det er lagt inn eit overskot på plan- og byggesak dette året. Det vil i nokon grad kompensere manglande sjølvkost forutgåande år. Økonomisk balanse i sjølvkostområda er  innarbeida i økonomiplanen frå 2023.</a:t>
            </a:r>
            <a:endParaRPr lang="nn-NO"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287020" indent="-285750">
              <a:lnSpc>
                <a:spcPct val="104000"/>
              </a:lnSpc>
              <a:spcAft>
                <a:spcPts val="25"/>
              </a:spcAft>
              <a:buFont typeface="Arial" panose="020B0604020202020204" pitchFamily="34" charset="0"/>
              <a:buChar char="•"/>
            </a:pPr>
            <a:r>
              <a:rPr lang="nn-NO" sz="1800" dirty="0">
                <a:effectLst/>
                <a:latin typeface="Verdana" panose="020B0604030504040204" pitchFamily="34" charset="0"/>
                <a:ea typeface="Times New Roman" panose="02020603050405020304" pitchFamily="18" charset="0"/>
                <a:cs typeface="Times New Roman" panose="02020603050405020304" pitchFamily="18" charset="0"/>
              </a:rPr>
              <a:t>Avdelinga vil av kommunalt planarbeid prioritere ferdigstilling av ny reguleringsplan for Fitjar sentrum og ny arealdel i kommuneplan vil bli revidert i 2022 - 2024. </a:t>
            </a:r>
            <a:endParaRPr lang="nn-NO" dirty="0"/>
          </a:p>
        </p:txBody>
      </p:sp>
      <p:sp>
        <p:nvSpPr>
          <p:cNvPr id="4" name="Plassholder for dato 3">
            <a:extLst>
              <a:ext uri="{FF2B5EF4-FFF2-40B4-BE49-F238E27FC236}">
                <a16:creationId xmlns:a16="http://schemas.microsoft.com/office/drawing/2014/main" id="{CC5E2963-A4B6-4F36-8D94-9FD5F70ED745}"/>
              </a:ext>
            </a:extLst>
          </p:cNvPr>
          <p:cNvSpPr>
            <a:spLocks noGrp="1"/>
          </p:cNvSpPr>
          <p:nvPr>
            <p:ph type="dt" sz="half" idx="10"/>
          </p:nvPr>
        </p:nvSpPr>
        <p:spPr/>
        <p:txBody>
          <a:bodyPr/>
          <a:lstStyle/>
          <a:p>
            <a:fld id="{ACA9F0CC-42A3-DD4B-9661-24D26316FF76}" type="datetime1">
              <a:rPr lang="nb-NO" smtClean="0"/>
              <a:t>26.10.2021</a:t>
            </a:fld>
            <a:endParaRPr lang="nb-NO" dirty="0"/>
          </a:p>
        </p:txBody>
      </p:sp>
      <p:sp>
        <p:nvSpPr>
          <p:cNvPr id="5" name="Plassholder for lysbildenummer 4">
            <a:extLst>
              <a:ext uri="{FF2B5EF4-FFF2-40B4-BE49-F238E27FC236}">
                <a16:creationId xmlns:a16="http://schemas.microsoft.com/office/drawing/2014/main" id="{3E02BEA6-A220-44BF-B006-08A153281F64}"/>
              </a:ext>
            </a:extLst>
          </p:cNvPr>
          <p:cNvSpPr>
            <a:spLocks noGrp="1"/>
          </p:cNvSpPr>
          <p:nvPr>
            <p:ph type="sldNum" sz="quarter" idx="11"/>
          </p:nvPr>
        </p:nvSpPr>
        <p:spPr/>
        <p:txBody>
          <a:bodyPr/>
          <a:lstStyle/>
          <a:p>
            <a:fld id="{F01D463A-FC5E-AF45-99CA-E13DF8085A53}" type="slidenum">
              <a:rPr lang="nb-NO" smtClean="0"/>
              <a:pPr/>
              <a:t>7</a:t>
            </a:fld>
            <a:endParaRPr lang="nb-NO" dirty="0"/>
          </a:p>
        </p:txBody>
      </p:sp>
    </p:spTree>
    <p:extLst>
      <p:ext uri="{BB962C8B-B14F-4D97-AF65-F5344CB8AC3E}">
        <p14:creationId xmlns:p14="http://schemas.microsoft.com/office/powerpoint/2010/main" val="131107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9C1B5BD-A4B5-45B0-B335-9BC04B4D4F0E}"/>
              </a:ext>
            </a:extLst>
          </p:cNvPr>
          <p:cNvSpPr>
            <a:spLocks noGrp="1"/>
          </p:cNvSpPr>
          <p:nvPr>
            <p:ph type="dt" sz="half" idx="10"/>
          </p:nvPr>
        </p:nvSpPr>
        <p:spPr/>
        <p:txBody>
          <a:bodyPr/>
          <a:lstStyle/>
          <a:p>
            <a:fld id="{ACA9F0CC-42A3-DD4B-9661-24D26316FF76}" type="datetime1">
              <a:rPr lang="nb-NO" smtClean="0"/>
              <a:pPr/>
              <a:t>26.10.2021</a:t>
            </a:fld>
            <a:endParaRPr lang="nb-NO" dirty="0"/>
          </a:p>
        </p:txBody>
      </p:sp>
      <p:sp>
        <p:nvSpPr>
          <p:cNvPr id="3" name="Plassholder for lysbildenummer 2">
            <a:extLst>
              <a:ext uri="{FF2B5EF4-FFF2-40B4-BE49-F238E27FC236}">
                <a16:creationId xmlns:a16="http://schemas.microsoft.com/office/drawing/2014/main" id="{191EFEFE-51B2-484F-8D46-36299B5AB7EB}"/>
              </a:ext>
            </a:extLst>
          </p:cNvPr>
          <p:cNvSpPr>
            <a:spLocks noGrp="1"/>
          </p:cNvSpPr>
          <p:nvPr>
            <p:ph type="sldNum" sz="quarter" idx="11"/>
          </p:nvPr>
        </p:nvSpPr>
        <p:spPr/>
        <p:txBody>
          <a:bodyPr/>
          <a:lstStyle/>
          <a:p>
            <a:fld id="{F01D463A-FC5E-AF45-99CA-E13DF8085A53}" type="slidenum">
              <a:rPr lang="nb-NO" smtClean="0"/>
              <a:pPr/>
              <a:t>8</a:t>
            </a:fld>
            <a:endParaRPr lang="nb-NO" dirty="0"/>
          </a:p>
        </p:txBody>
      </p:sp>
      <p:pic>
        <p:nvPicPr>
          <p:cNvPr id="5" name="Bilde 4">
            <a:extLst>
              <a:ext uri="{FF2B5EF4-FFF2-40B4-BE49-F238E27FC236}">
                <a16:creationId xmlns:a16="http://schemas.microsoft.com/office/drawing/2014/main" id="{A9DA6264-C6DA-4D09-86FF-646F8969DDB8}"/>
              </a:ext>
            </a:extLst>
          </p:cNvPr>
          <p:cNvPicPr>
            <a:picLocks noChangeAspect="1"/>
          </p:cNvPicPr>
          <p:nvPr/>
        </p:nvPicPr>
        <p:blipFill>
          <a:blip r:embed="rId2"/>
          <a:stretch>
            <a:fillRect/>
          </a:stretch>
        </p:blipFill>
        <p:spPr>
          <a:xfrm>
            <a:off x="2881312" y="2433637"/>
            <a:ext cx="6429375" cy="1990725"/>
          </a:xfrm>
          <a:prstGeom prst="rect">
            <a:avLst/>
          </a:prstGeom>
        </p:spPr>
      </p:pic>
    </p:spTree>
    <p:extLst>
      <p:ext uri="{BB962C8B-B14F-4D97-AF65-F5344CB8AC3E}">
        <p14:creationId xmlns:p14="http://schemas.microsoft.com/office/powerpoint/2010/main" val="121906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31937D-4AE3-420A-81F7-C8AFBF4139CE}"/>
              </a:ext>
            </a:extLst>
          </p:cNvPr>
          <p:cNvSpPr>
            <a:spLocks noGrp="1"/>
          </p:cNvSpPr>
          <p:nvPr>
            <p:ph type="title"/>
          </p:nvPr>
        </p:nvSpPr>
        <p:spPr/>
        <p:txBody>
          <a:bodyPr>
            <a:normAutofit fontScale="90000"/>
          </a:bodyPr>
          <a:lstStyle/>
          <a:p>
            <a:r>
              <a:rPr lang="nn-NO"/>
              <a:t>Ansvar 3100 Drift og vedlikehald, tiltak som er foreslått innarbeida i budsjettet:</a:t>
            </a:r>
          </a:p>
        </p:txBody>
      </p:sp>
      <p:sp>
        <p:nvSpPr>
          <p:cNvPr id="3" name="Plassholder for innhold 2">
            <a:extLst>
              <a:ext uri="{FF2B5EF4-FFF2-40B4-BE49-F238E27FC236}">
                <a16:creationId xmlns:a16="http://schemas.microsoft.com/office/drawing/2014/main" id="{3B0B3BAC-1192-4950-87CF-B0CB5ADCC913}"/>
              </a:ext>
            </a:extLst>
          </p:cNvPr>
          <p:cNvSpPr>
            <a:spLocks noGrp="1"/>
          </p:cNvSpPr>
          <p:nvPr>
            <p:ph idx="1"/>
          </p:nvPr>
        </p:nvSpPr>
        <p:spPr/>
        <p:txBody>
          <a:bodyPr>
            <a:normAutofit lnSpcReduction="10000"/>
          </a:bodyPr>
          <a:lstStyle/>
          <a:p>
            <a:pPr marL="285750" indent="-285750" fontAlgn="base">
              <a:buFont typeface="Arial" panose="020B0604020202020204" pitchFamily="34" charset="0"/>
              <a:buChar char="•"/>
            </a:pPr>
            <a:r>
              <a:rPr lang="nn-NO" dirty="0"/>
              <a:t>Internasjonale, nasjonale og lokale krav til klima- og miljømål påverkar forslaget til grøne investeringar i økonomiplanen, og dette bidreg også til reduserte driftskostnadar. Det er lagt inn gjennomføring av gjeldande økonomiplan si satsing på skifte av gatelys til LED lys, og utskifting av tenestebilar til elbilar. Det er lagt inn midlar til energikartlegging- og merking av kommunale bygg. Klima- og miljø vil verta innarbeida i alle kommunale byggeprosjekt. </a:t>
            </a:r>
          </a:p>
          <a:p>
            <a:pPr marL="285750" indent="-285750" fontAlgn="base">
              <a:buFont typeface="Arial" panose="020B0604020202020204" pitchFamily="34" charset="0"/>
              <a:buChar char="•"/>
            </a:pPr>
            <a:r>
              <a:rPr lang="nn-NO" dirty="0"/>
              <a:t>Det er konkrete behov for å styrka vedlikehaldet av kommunale bygg. Me foreslår å auka driftsbudsjettet med 300 000 årleg frå 2022 og i resten av økonomiplanperioden. Gjennomføring av EPC – energisparekontrakt vil verta vurdert etter energikartlegginga i 2023. </a:t>
            </a:r>
          </a:p>
          <a:p>
            <a:pPr marL="285750" indent="-285750" fontAlgn="base">
              <a:buFont typeface="Arial" panose="020B0604020202020204" pitchFamily="34" charset="0"/>
              <a:buChar char="•"/>
            </a:pPr>
            <a:r>
              <a:rPr lang="nn-NO" dirty="0"/>
              <a:t>Det blir bygd brannstasjon, den har bergvarme som oppvarming og solceller på taket. Det vil redusere driftsutgifter.</a:t>
            </a:r>
          </a:p>
          <a:p>
            <a:pPr marL="285750" indent="-285750" fontAlgn="base">
              <a:buFont typeface="Arial" panose="020B0604020202020204" pitchFamily="34" charset="0"/>
              <a:buChar char="•"/>
            </a:pPr>
            <a:r>
              <a:rPr lang="nn-NO" dirty="0"/>
              <a:t>Barnehagen vil bli bygs som passiv hus og ha bergvarme som oppvarming. Det vil redusere driftsutgifter.</a:t>
            </a:r>
          </a:p>
          <a:p>
            <a:pPr fontAlgn="base"/>
            <a:r>
              <a:rPr lang="nn-NO" dirty="0"/>
              <a:t> </a:t>
            </a:r>
          </a:p>
          <a:p>
            <a:pPr marL="285750" indent="-285750" fontAlgn="base">
              <a:buFont typeface="Arial" panose="020B0604020202020204" pitchFamily="34" charset="0"/>
              <a:buChar char="•"/>
            </a:pPr>
            <a:endParaRPr lang="nn-NO" dirty="0"/>
          </a:p>
          <a:p>
            <a:pPr marL="285750" indent="-285750">
              <a:buFont typeface="Arial" panose="020B0604020202020204" pitchFamily="34" charset="0"/>
              <a:buChar char="•"/>
            </a:pPr>
            <a:endParaRPr lang="nn-NO" dirty="0"/>
          </a:p>
        </p:txBody>
      </p:sp>
      <p:sp>
        <p:nvSpPr>
          <p:cNvPr id="4" name="Plassholder for dato 3">
            <a:extLst>
              <a:ext uri="{FF2B5EF4-FFF2-40B4-BE49-F238E27FC236}">
                <a16:creationId xmlns:a16="http://schemas.microsoft.com/office/drawing/2014/main" id="{B7D57E76-6BBD-4ED2-8C31-B58B2249A0C1}"/>
              </a:ext>
            </a:extLst>
          </p:cNvPr>
          <p:cNvSpPr>
            <a:spLocks noGrp="1"/>
          </p:cNvSpPr>
          <p:nvPr>
            <p:ph type="dt" sz="half" idx="10"/>
          </p:nvPr>
        </p:nvSpPr>
        <p:spPr/>
        <p:txBody>
          <a:bodyPr/>
          <a:lstStyle/>
          <a:p>
            <a:fld id="{ACA9F0CC-42A3-DD4B-9661-24D26316FF76}" type="datetime1">
              <a:rPr lang="nb-NO" smtClean="0"/>
              <a:t>26.10.2021</a:t>
            </a:fld>
            <a:endParaRPr lang="nb-NO"/>
          </a:p>
        </p:txBody>
      </p:sp>
      <p:sp>
        <p:nvSpPr>
          <p:cNvPr id="5" name="Plassholder for lysbildenummer 4">
            <a:extLst>
              <a:ext uri="{FF2B5EF4-FFF2-40B4-BE49-F238E27FC236}">
                <a16:creationId xmlns:a16="http://schemas.microsoft.com/office/drawing/2014/main" id="{619D282E-B061-4A52-83D9-451ABB704536}"/>
              </a:ext>
            </a:extLst>
          </p:cNvPr>
          <p:cNvSpPr>
            <a:spLocks noGrp="1"/>
          </p:cNvSpPr>
          <p:nvPr>
            <p:ph type="sldNum" sz="quarter" idx="11"/>
          </p:nvPr>
        </p:nvSpPr>
        <p:spPr/>
        <p:txBody>
          <a:bodyPr/>
          <a:lstStyle/>
          <a:p>
            <a:fld id="{F01D463A-FC5E-AF45-99CA-E13DF8085A53}" type="slidenum">
              <a:rPr lang="nb-NO" smtClean="0"/>
              <a:pPr/>
              <a:t>9</a:t>
            </a:fld>
            <a:endParaRPr lang="nb-NO"/>
          </a:p>
        </p:txBody>
      </p:sp>
    </p:spTree>
    <p:extLst>
      <p:ext uri="{BB962C8B-B14F-4D97-AF65-F5344CB8AC3E}">
        <p14:creationId xmlns:p14="http://schemas.microsoft.com/office/powerpoint/2010/main" val="47663944"/>
      </p:ext>
    </p:extLst>
  </p:cSld>
  <p:clrMapOvr>
    <a:masterClrMapping/>
  </p:clrMapOvr>
</p:sld>
</file>

<file path=ppt/theme/theme1.xml><?xml version="1.0" encoding="utf-8"?>
<a:theme xmlns:a="http://schemas.openxmlformats.org/drawingml/2006/main" name="Office-tema">
  <a:themeElements>
    <a:clrScheme name="Fitjar kommune PPT">
      <a:dk1>
        <a:srgbClr val="000000"/>
      </a:dk1>
      <a:lt1>
        <a:srgbClr val="FFFFFF"/>
      </a:lt1>
      <a:dk2>
        <a:srgbClr val="44546A"/>
      </a:dk2>
      <a:lt2>
        <a:srgbClr val="E7E6E6"/>
      </a:lt2>
      <a:accent1>
        <a:srgbClr val="002D87"/>
      </a:accent1>
      <a:accent2>
        <a:srgbClr val="FAB900"/>
      </a:accent2>
      <a:accent3>
        <a:srgbClr val="87A5C3"/>
      </a:accent3>
      <a:accent4>
        <a:srgbClr val="559B71"/>
      </a:accent4>
      <a:accent5>
        <a:srgbClr val="DC9B59"/>
      </a:accent5>
      <a:accent6>
        <a:srgbClr val="DC4F55"/>
      </a:accent6>
      <a:hlink>
        <a:srgbClr val="002C86"/>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19187</TotalTime>
  <Words>2689</Words>
  <Application>Microsoft Office PowerPoint</Application>
  <PresentationFormat>Widescreen</PresentationFormat>
  <Paragraphs>226</Paragraphs>
  <Slides>36</Slides>
  <Notes>2</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36</vt:i4>
      </vt:variant>
    </vt:vector>
  </HeadingPairs>
  <TitlesOfParts>
    <vt:vector size="43" baseType="lpstr">
      <vt:lpstr>Arial</vt:lpstr>
      <vt:lpstr>Calibri</vt:lpstr>
      <vt:lpstr>Franklin Gothic Book</vt:lpstr>
      <vt:lpstr>National</vt:lpstr>
      <vt:lpstr>Symbol</vt:lpstr>
      <vt:lpstr>Verdana</vt:lpstr>
      <vt:lpstr>Office-tema</vt:lpstr>
      <vt:lpstr>Budsjett 2022 </vt:lpstr>
      <vt:lpstr>Mål for plan, utvikling og teknisk</vt:lpstr>
      <vt:lpstr>Mål for plan, utvikling og teknisk</vt:lpstr>
      <vt:lpstr>PowerPoint-presentasjon</vt:lpstr>
      <vt:lpstr>PowerPoint-presentasjon</vt:lpstr>
      <vt:lpstr>Plan utvikling og teknisk</vt:lpstr>
      <vt:lpstr>Plan, byggesak og oppmåling</vt:lpstr>
      <vt:lpstr>PowerPoint-presentasjon</vt:lpstr>
      <vt:lpstr>Ansvar 3100 Drift og vedlikehald, tiltak som er foreslått innarbeida i budsjettet:</vt:lpstr>
      <vt:lpstr> Me styrkar drift- og vedlikehald, bygg og anlegg:</vt:lpstr>
      <vt:lpstr>PowerPoint-presentasjon</vt:lpstr>
      <vt:lpstr>Me styrkar VA området med følgjande tiltak: </vt:lpstr>
      <vt:lpstr>Vatn, Avlaup og renovasjon (VAR)</vt:lpstr>
      <vt:lpstr>Vatn, Avlaup og renovasjon (VAR)</vt:lpstr>
      <vt:lpstr>PowerPoint-presentasjon</vt:lpstr>
      <vt:lpstr>Stord Fitjar landbruks- og miljøkontor  (SFLMK)</vt:lpstr>
      <vt:lpstr>PowerPoint-presentasjon</vt:lpstr>
      <vt:lpstr>Brann og beredskap</vt:lpstr>
      <vt:lpstr>Plan- teknisk og landbruk </vt:lpstr>
      <vt:lpstr>EPC, energisparekontrakt i 2023, 2024 og 2025</vt:lpstr>
      <vt:lpstr>PowerPoint-presentasjon</vt:lpstr>
      <vt:lpstr>PowerPoint-presentasjon</vt:lpstr>
      <vt:lpstr>PowerPoint-presentasjon</vt:lpstr>
      <vt:lpstr>PowerPoint-presentasjon</vt:lpstr>
      <vt:lpstr>PowerPoint-presentasjon</vt:lpstr>
      <vt:lpstr>PowerPoint-presentasjon</vt:lpstr>
      <vt:lpstr>PowerPoint-presentasjon</vt:lpstr>
      <vt:lpstr>EPC</vt:lpstr>
      <vt:lpstr>EPC</vt:lpstr>
      <vt:lpstr>EPC</vt:lpstr>
      <vt:lpstr>Digitalisering og robotisering</vt:lpstr>
      <vt:lpstr>Digitalisering og robotisering</vt:lpstr>
      <vt:lpstr>Etablering av målepunkt på vassforsyningsnettet – digitalisering V/A</vt:lpstr>
      <vt:lpstr>Etablering av målepunkt på vassforsyningsnettet – digitalisering V/A</vt:lpstr>
      <vt:lpstr>Oppdeling i soner</vt:lpstr>
      <vt:lpstr>Kostnadar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Jon Olav Rolfsnes</dc:creator>
  <cp:lastModifiedBy>Randi Karin Habbestad</cp:lastModifiedBy>
  <cp:revision>76</cp:revision>
  <cp:lastPrinted>2021-09-24T06:56:10Z</cp:lastPrinted>
  <dcterms:created xsi:type="dcterms:W3CDTF">2019-06-21T08:17:48Z</dcterms:created>
  <dcterms:modified xsi:type="dcterms:W3CDTF">2021-10-26T11:11:49Z</dcterms:modified>
</cp:coreProperties>
</file>