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83" r:id="rId2"/>
    <p:sldId id="256" r:id="rId3"/>
    <p:sldId id="257" r:id="rId4"/>
    <p:sldId id="284" r:id="rId5"/>
    <p:sldId id="287" r:id="rId6"/>
    <p:sldId id="285" r:id="rId7"/>
    <p:sldId id="286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Karsten Raunholm" initials="JK" lastIdx="1" clrIdx="0">
    <p:extLst>
      <p:ext uri="{19B8F6BF-5375-455C-9EA6-DF929625EA0E}">
        <p15:presenceInfo xmlns:p15="http://schemas.microsoft.com/office/powerpoint/2012/main" userId="S::jora@fitjar.kommune.no::903c27f2-869f-488f-a6a0-c487dc5b2a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A7C2"/>
    <a:srgbClr val="FF0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/>
    <p:restoredTop sz="83091" autoAdjust="0"/>
  </p:normalViewPr>
  <p:slideViewPr>
    <p:cSldViewPr snapToGrid="0" snapToObjects="1">
      <p:cViewPr varScale="1">
        <p:scale>
          <a:sx n="104" d="100"/>
          <a:sy n="104" d="100"/>
        </p:scale>
        <p:origin x="11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F533F-06C0-694E-91F2-2F144580C27C}" type="datetimeFigureOut">
              <a:rPr lang="nb-NO" smtClean="0"/>
              <a:t>26.10.2022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7276C-AE21-1544-BB2C-5D6BB5C35B6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279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74242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8174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12883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0" name="Plassholder for dato 9">
            <a:extLst>
              <a:ext uri="{FF2B5EF4-FFF2-40B4-BE49-F238E27FC236}">
                <a16:creationId xmlns:a16="http://schemas.microsoft.com/office/drawing/2014/main" id="{EEE35ED8-BFEF-EB40-8B43-4D04CB0EE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6A7C2"/>
                </a:solidFill>
              </a:defRPr>
            </a:lvl1pPr>
          </a:lstStyle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945A18FB-7185-7044-85A0-F2989EC478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9030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2AF3C1-9E88-2947-BB9F-1B665B630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40988" cy="1325563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6063F8A-ACD9-3146-8B6B-D7603F149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446402"/>
            <a:ext cx="5083175" cy="69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D4FFC3C-FF8F-F74C-B30D-25465C0C5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3221036"/>
            <a:ext cx="5083175" cy="321833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8467693-381D-F145-A106-78A3E8D35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446402"/>
            <a:ext cx="5183188" cy="69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3E63F49-46FB-EC41-9DAF-D84A70671E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221036"/>
            <a:ext cx="5183188" cy="321833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Plassholder for dato 9">
            <a:extLst>
              <a:ext uri="{FF2B5EF4-FFF2-40B4-BE49-F238E27FC236}">
                <a16:creationId xmlns:a16="http://schemas.microsoft.com/office/drawing/2014/main" id="{A8874EEC-ED73-E44A-AA62-3E43C85D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E11BA044-BF68-8342-BCE0-242A44FD71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4" name="Plassholder for innhold 3">
            <a:extLst>
              <a:ext uri="{FF2B5EF4-FFF2-40B4-BE49-F238E27FC236}">
                <a16:creationId xmlns:a16="http://schemas.microsoft.com/office/drawing/2014/main" id="{C076FF3D-824D-D44B-8868-A34C44D8C0E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6787813" y="2446402"/>
            <a:ext cx="5181600" cy="3992969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28401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52A5F8-7576-364C-B144-CC1DB39B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406778AC-7F26-9943-853C-57058E100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3382993-EAED-BD42-B905-F10A6F8EC1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24693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285F6F6-20B3-AD43-93B9-EC929F778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7B90EF9-775E-2D45-9DED-E237A3A414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94026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BF26D09-7DBF-6740-9BA7-E9F1000B8E7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652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ktangel 35">
            <a:extLst>
              <a:ext uri="{FF2B5EF4-FFF2-40B4-BE49-F238E27FC236}">
                <a16:creationId xmlns:a16="http://schemas.microsoft.com/office/drawing/2014/main" id="{A355FAF8-8FF8-F24C-A7F7-6BA7F261305A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3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7086600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70866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37" name="Plassholder for dato 36">
            <a:extLst>
              <a:ext uri="{FF2B5EF4-FFF2-40B4-BE49-F238E27FC236}">
                <a16:creationId xmlns:a16="http://schemas.microsoft.com/office/drawing/2014/main" id="{1653B0A3-8A87-E14E-8DF2-434C6433E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26.10.2022</a:t>
            </a:fld>
            <a:endParaRPr lang="nb-NO" dirty="0"/>
          </a:p>
        </p:txBody>
      </p:sp>
      <p:sp>
        <p:nvSpPr>
          <p:cNvPr id="38" name="Plassholder for lysbildenummer 37">
            <a:extLst>
              <a:ext uri="{FF2B5EF4-FFF2-40B4-BE49-F238E27FC236}">
                <a16:creationId xmlns:a16="http://schemas.microsoft.com/office/drawing/2014/main" id="{6795A824-77B6-AD49-BB94-FEFB491822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0" name="Grafikk 39">
            <a:extLst>
              <a:ext uri="{FF2B5EF4-FFF2-40B4-BE49-F238E27FC236}">
                <a16:creationId xmlns:a16="http://schemas.microsoft.com/office/drawing/2014/main" id="{2CCEB1E2-6133-0B4E-B725-3EE7BBCEEE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74C85276-6B3E-234C-8180-6D995775CB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24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26.10.2022</a:t>
            </a:fld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9" name="Plassholder for bilde 4">
            <a:extLst>
              <a:ext uri="{FF2B5EF4-FFF2-40B4-BE49-F238E27FC236}">
                <a16:creationId xmlns:a16="http://schemas.microsoft.com/office/drawing/2014/main" id="{4CEA4FB1-7327-A841-B39A-38E664DAA6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177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6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26.10.2022</a:t>
            </a:fld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12" name="Plassholder for bilde 4">
            <a:extLst>
              <a:ext uri="{FF2B5EF4-FFF2-40B4-BE49-F238E27FC236}">
                <a16:creationId xmlns:a16="http://schemas.microsoft.com/office/drawing/2014/main" id="{7921462A-E334-BC40-9754-75CBE5922D3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345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5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26.10.2022</a:t>
            </a:fld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9" name="Plassholder for bilde 4">
            <a:extLst>
              <a:ext uri="{FF2B5EF4-FFF2-40B4-BE49-F238E27FC236}">
                <a16:creationId xmlns:a16="http://schemas.microsoft.com/office/drawing/2014/main" id="{0E5F109F-57BA-884B-9EAE-BD5FFFE326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54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CB5CF3-4A84-FF45-809F-2045CA3CE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394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A74A36-AE30-DD42-95AE-50EB51E1B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46404"/>
            <a:ext cx="10439400" cy="399296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5" name="Plassholder for dato 14">
            <a:extLst>
              <a:ext uri="{FF2B5EF4-FFF2-40B4-BE49-F238E27FC236}">
                <a16:creationId xmlns:a16="http://schemas.microsoft.com/office/drawing/2014/main" id="{06980C34-22C3-964D-848F-233E03FA0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26.10.2022</a:t>
            </a:fld>
            <a:endParaRPr lang="nb-NO" dirty="0"/>
          </a:p>
        </p:txBody>
      </p:sp>
      <p:sp>
        <p:nvSpPr>
          <p:cNvPr id="16" name="Plassholder for lysbildenummer 15">
            <a:extLst>
              <a:ext uri="{FF2B5EF4-FFF2-40B4-BE49-F238E27FC236}">
                <a16:creationId xmlns:a16="http://schemas.microsoft.com/office/drawing/2014/main" id="{F8315672-5ECA-3949-AD15-AD1811092C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79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446402"/>
            <a:ext cx="5105400" cy="39929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B6152EC-497A-A64F-8318-5B1EC6A89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46402"/>
            <a:ext cx="5181600" cy="39929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8013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2446402"/>
            <a:ext cx="3300230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B6152EC-497A-A64F-8318-5B1EC6A89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9356" y="2446402"/>
            <a:ext cx="3349487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innhold 3">
            <a:extLst>
              <a:ext uri="{FF2B5EF4-FFF2-40B4-BE49-F238E27FC236}">
                <a16:creationId xmlns:a16="http://schemas.microsoft.com/office/drawing/2014/main" id="{739CFF65-3AF8-2A4D-AC7C-81874B62B270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004313" y="2446402"/>
            <a:ext cx="3349487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14785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51054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446402"/>
            <a:ext cx="5105400" cy="3992969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C93F7FFC-8C9F-5149-A569-B49E0574E04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20070" y="1232451"/>
            <a:ext cx="4833729" cy="4782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63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2F8DA04-AA5F-1846-B5D5-A1709500E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39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3AEE05F-6E37-334E-820C-BF451D123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446404"/>
            <a:ext cx="10439400" cy="4077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0CDD40-0145-C949-AF4B-2641688DE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41612" y="418628"/>
            <a:ext cx="10530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86A7C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C6B4AAE-417E-6840-951F-FE07DDDF3D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9681" y="418628"/>
            <a:ext cx="524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6A7C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7790E17B-E3CD-0F47-A451-B219FF456A8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3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50" r:id="rId6"/>
    <p:sldLayoutId id="2147483652" r:id="rId7"/>
    <p:sldLayoutId id="2147483667" r:id="rId8"/>
    <p:sldLayoutId id="2147483666" r:id="rId9"/>
    <p:sldLayoutId id="2147483653" r:id="rId10"/>
    <p:sldLayoutId id="2147483654" r:id="rId11"/>
    <p:sldLayoutId id="2147483655" r:id="rId12"/>
    <p:sldLayoutId id="2147483665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66B3A7-41D0-6B46-89E6-F2A83B7B20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9413"/>
            <a:ext cx="9144000" cy="2387600"/>
          </a:xfrm>
        </p:spPr>
        <p:txBody>
          <a:bodyPr anchor="t"/>
          <a:lstStyle/>
          <a:p>
            <a:r>
              <a:rPr lang="nb-NO" dirty="0"/>
              <a:t>Inntekter og finans</a:t>
            </a:r>
            <a:br>
              <a:rPr lang="nb-NO" dirty="0"/>
            </a:br>
            <a:br>
              <a:rPr lang="nb-NO" dirty="0"/>
            </a:br>
            <a:r>
              <a:rPr lang="nb-NO" sz="2400" dirty="0"/>
              <a:t>Presentasjon for kommunestyret 26. oktober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0265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E4AEBA-FB58-2240-B0C0-45D5CE245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7676CCD-603A-8444-BCDF-2B772AD62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2</a:t>
            </a:fld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08B1922-D77E-47D2-ACC0-24EAACCA57FB}"/>
              </a:ext>
            </a:extLst>
          </p:cNvPr>
          <p:cNvSpPr txBox="1"/>
          <p:nvPr/>
        </p:nvSpPr>
        <p:spPr>
          <a:xfrm>
            <a:off x="2175028" y="1413051"/>
            <a:ext cx="8043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Inntekter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AF32992A-34DF-7F77-F4E4-4ECDB2E6C2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134976"/>
              </p:ext>
            </p:extLst>
          </p:nvPr>
        </p:nvGraphicFramePr>
        <p:xfrm>
          <a:off x="723400" y="1940318"/>
          <a:ext cx="10783654" cy="2210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3880">
                  <a:extLst>
                    <a:ext uri="{9D8B030D-6E8A-4147-A177-3AD203B41FA5}">
                      <a16:colId xmlns:a16="http://schemas.microsoft.com/office/drawing/2014/main" val="1153430774"/>
                    </a:ext>
                  </a:extLst>
                </a:gridCol>
                <a:gridCol w="1051629">
                  <a:extLst>
                    <a:ext uri="{9D8B030D-6E8A-4147-A177-3AD203B41FA5}">
                      <a16:colId xmlns:a16="http://schemas.microsoft.com/office/drawing/2014/main" val="604721306"/>
                    </a:ext>
                  </a:extLst>
                </a:gridCol>
                <a:gridCol w="1051629">
                  <a:extLst>
                    <a:ext uri="{9D8B030D-6E8A-4147-A177-3AD203B41FA5}">
                      <a16:colId xmlns:a16="http://schemas.microsoft.com/office/drawing/2014/main" val="1464756944"/>
                    </a:ext>
                  </a:extLst>
                </a:gridCol>
                <a:gridCol w="1051629">
                  <a:extLst>
                    <a:ext uri="{9D8B030D-6E8A-4147-A177-3AD203B41FA5}">
                      <a16:colId xmlns:a16="http://schemas.microsoft.com/office/drawing/2014/main" val="2376970758"/>
                    </a:ext>
                  </a:extLst>
                </a:gridCol>
                <a:gridCol w="1051629">
                  <a:extLst>
                    <a:ext uri="{9D8B030D-6E8A-4147-A177-3AD203B41FA5}">
                      <a16:colId xmlns:a16="http://schemas.microsoft.com/office/drawing/2014/main" val="1450244561"/>
                    </a:ext>
                  </a:extLst>
                </a:gridCol>
                <a:gridCol w="1051629">
                  <a:extLst>
                    <a:ext uri="{9D8B030D-6E8A-4147-A177-3AD203B41FA5}">
                      <a16:colId xmlns:a16="http://schemas.microsoft.com/office/drawing/2014/main" val="3547074873"/>
                    </a:ext>
                  </a:extLst>
                </a:gridCol>
                <a:gridCol w="1051629">
                  <a:extLst>
                    <a:ext uri="{9D8B030D-6E8A-4147-A177-3AD203B41FA5}">
                      <a16:colId xmlns:a16="http://schemas.microsoft.com/office/drawing/2014/main" val="4143628210"/>
                    </a:ext>
                  </a:extLst>
                </a:gridCol>
              </a:tblGrid>
              <a:tr h="315777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Rekneskap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Budsjett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750899"/>
                  </a:ext>
                </a:extLst>
              </a:tr>
              <a:tr h="315777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>
                          <a:effectLst/>
                        </a:rPr>
                        <a:t> 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2021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2022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2023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2024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2025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2026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415015"/>
                  </a:ext>
                </a:extLst>
              </a:tr>
              <a:tr h="315777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Rammetilskot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-118 058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-117 475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solidFill>
                            <a:srgbClr val="FF0000"/>
                          </a:solidFill>
                          <a:effectLst/>
                        </a:rPr>
                        <a:t>-121 824 </a:t>
                      </a:r>
                      <a:endParaRPr lang="nn-NO" sz="1400" b="0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-120 564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solidFill>
                            <a:srgbClr val="FF0000"/>
                          </a:solidFill>
                          <a:effectLst/>
                        </a:rPr>
                        <a:t>-119 343 </a:t>
                      </a:r>
                      <a:endParaRPr lang="nn-NO" sz="1400" b="0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solidFill>
                            <a:srgbClr val="FF0000"/>
                          </a:solidFill>
                          <a:effectLst/>
                        </a:rPr>
                        <a:t>-119 343 </a:t>
                      </a:r>
                      <a:endParaRPr lang="nn-NO" sz="1400" b="0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2597742"/>
                  </a:ext>
                </a:extLst>
              </a:tr>
              <a:tr h="315777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Inntekts- og formuesskatt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-99 744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-104 163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solidFill>
                            <a:srgbClr val="FF0000"/>
                          </a:solidFill>
                          <a:effectLst/>
                        </a:rPr>
                        <a:t>-102 701 </a:t>
                      </a:r>
                      <a:endParaRPr lang="nn-NO" sz="1400" b="0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-102 701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-102 701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solidFill>
                            <a:srgbClr val="FF0000"/>
                          </a:solidFill>
                          <a:effectLst/>
                        </a:rPr>
                        <a:t>-102 701 </a:t>
                      </a:r>
                      <a:endParaRPr lang="nn-NO" sz="1400" b="0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5249751"/>
                  </a:ext>
                </a:extLst>
              </a:tr>
              <a:tr h="315777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Eigedomsskatt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-20 456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-20 626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-20 983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-21 733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-26 383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solidFill>
                            <a:srgbClr val="FF0000"/>
                          </a:solidFill>
                          <a:effectLst/>
                        </a:rPr>
                        <a:t>-30 283 </a:t>
                      </a:r>
                      <a:endParaRPr lang="nn-NO" sz="1400" b="0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345"/>
                  </a:ext>
                </a:extLst>
              </a:tr>
              <a:tr h="315777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Andre generelle driftsinntekter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solidFill>
                            <a:srgbClr val="FF0000"/>
                          </a:solidFill>
                          <a:effectLst/>
                        </a:rPr>
                        <a:t>-4 232 </a:t>
                      </a:r>
                      <a:endParaRPr lang="nn-NO" sz="1400" b="0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-7 300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-4 065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-15 900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-14 000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-15 900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028912"/>
                  </a:ext>
                </a:extLst>
              </a:tr>
              <a:tr h="315777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Sum generelle driftsinntekter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solidFill>
                            <a:srgbClr val="FF0000"/>
                          </a:solidFill>
                          <a:effectLst/>
                        </a:rPr>
                        <a:t>-242 489 </a:t>
                      </a:r>
                      <a:endParaRPr lang="nn-NO" sz="1400" b="0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-249 564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-249 573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-260 898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-262 427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-268 227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757784"/>
                  </a:ext>
                </a:extLst>
              </a:tr>
            </a:tbl>
          </a:graphicData>
        </a:graphic>
      </p:graphicFrame>
      <p:sp>
        <p:nvSpPr>
          <p:cNvPr id="9" name="TekstSylinder 8">
            <a:extLst>
              <a:ext uri="{FF2B5EF4-FFF2-40B4-BE49-F238E27FC236}">
                <a16:creationId xmlns:a16="http://schemas.microsoft.com/office/drawing/2014/main" id="{15C331BC-EEA6-A06C-94CC-8DABBCE321D7}"/>
              </a:ext>
            </a:extLst>
          </p:cNvPr>
          <p:cNvSpPr txBox="1"/>
          <p:nvPr/>
        </p:nvSpPr>
        <p:spPr>
          <a:xfrm>
            <a:off x="723400" y="4308692"/>
            <a:ext cx="105555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Barn 1 år utan kontantstønad</a:t>
            </a: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Småkommunetilskot</a:t>
            </a:r>
          </a:p>
          <a:p>
            <a:pPr marL="285750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Naturressursskatt ligg under andre generelle inntekter</a:t>
            </a:r>
          </a:p>
          <a:p>
            <a:pPr marL="285750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Ny næringsverksemd</a:t>
            </a: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Produksjonsavgift vindkraft og havbruk</a:t>
            </a:r>
            <a:endParaRPr lang="nn-NO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n-NO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003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A08FA4-225D-4881-A37B-D70238D9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E8593D7-7D84-4BA7-87A7-CF7A0040DD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3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57B5C3B-5AAB-4D0A-812C-7BC0C7FD82FD}"/>
              </a:ext>
            </a:extLst>
          </p:cNvPr>
          <p:cNvSpPr txBox="1"/>
          <p:nvPr/>
        </p:nvSpPr>
        <p:spPr>
          <a:xfrm>
            <a:off x="887767" y="1464816"/>
            <a:ext cx="1055555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nn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Produksjons- og naturressursskatt</a:t>
            </a: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Produksjonsavgift vindkraft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2,15 mill. i 2023	8,6 mill. frå 2024</a:t>
            </a:r>
          </a:p>
          <a:p>
            <a:pPr lvl="1" fontAlgn="base">
              <a:buFont typeface="Arial" panose="020B0604020202020204" pitchFamily="34" charset="0"/>
              <a:buChar char="•"/>
            </a:pPr>
            <a:endParaRPr lang="nn-NO" sz="20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 Produksjonsavgift havbruk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1,9 mill. i 2023		2,9 mill. frå 2024</a:t>
            </a:r>
          </a:p>
          <a:p>
            <a:pPr lvl="1" fontAlgn="base"/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 Skatteinntekter (netto) havbruk og vindkraft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2,5</a:t>
            </a:r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mill. frå 2024		(fordelt ca. 1,5 mill. og 1,0 mill.)</a:t>
            </a: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n-NO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Grunna Fitjar sitt skattenivå og inntektsutjamning: gjensidig påverknad</a:t>
            </a:r>
            <a:endParaRPr lang="nn-NO" sz="2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endParaRPr lang="nn-NO" sz="20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 Inntekter frå havbrukskonsesjonar (annakvart år)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2,9</a:t>
            </a:r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mill. 2024 og 2026		(5,4 mill. i ØPL 22-25)</a:t>
            </a:r>
            <a:endParaRPr lang="nn-NO" sz="20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n-NO" dirty="0"/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4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E4AEBA-FB58-2240-B0C0-45D5CE245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7676CCD-603A-8444-BCDF-2B772AD62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4</a:t>
            </a:fld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08B1922-D77E-47D2-ACC0-24EAACCA57FB}"/>
              </a:ext>
            </a:extLst>
          </p:cNvPr>
          <p:cNvSpPr txBox="1"/>
          <p:nvPr/>
        </p:nvSpPr>
        <p:spPr>
          <a:xfrm>
            <a:off x="2175028" y="1413051"/>
            <a:ext cx="8043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Finans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15C331BC-EEA6-A06C-94CC-8DABBCE321D7}"/>
              </a:ext>
            </a:extLst>
          </p:cNvPr>
          <p:cNvSpPr txBox="1"/>
          <p:nvPr/>
        </p:nvSpPr>
        <p:spPr>
          <a:xfrm>
            <a:off x="723400" y="4308692"/>
            <a:ext cx="105555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Rentebane per 27. september (etter førre rentemøte i Norges Bank)</a:t>
            </a:r>
          </a:p>
          <a:p>
            <a:pPr marL="742950" lvl="1" indent="-285750">
              <a:buFontTx/>
              <a:buChar char="-"/>
            </a:pPr>
            <a:r>
              <a:rPr lang="nn-NO" sz="1400" dirty="0">
                <a:latin typeface="Verdana" panose="020B0604030504040204" pitchFamily="34" charset="0"/>
                <a:ea typeface="Verdana" panose="020B0604030504040204" pitchFamily="34" charset="0"/>
              </a:rPr>
              <a:t>Høg </a:t>
            </a:r>
            <a:r>
              <a:rPr lang="nn-NO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pristiging</a:t>
            </a:r>
            <a:r>
              <a:rPr lang="nn-NO" sz="1400" dirty="0">
                <a:latin typeface="Verdana" panose="020B0604030504040204" pitchFamily="34" charset="0"/>
                <a:ea typeface="Verdana" panose="020B0604030504040204" pitchFamily="34" charset="0"/>
              </a:rPr>
              <a:t> i etterkant</a:t>
            </a:r>
          </a:p>
          <a:p>
            <a:pPr marL="742950" lvl="1" indent="-285750">
              <a:buFontTx/>
              <a:buChar char="-"/>
            </a:pPr>
            <a:r>
              <a:rPr lang="nn-NO" sz="1400" dirty="0">
                <a:latin typeface="Verdana" panose="020B0604030504040204" pitchFamily="34" charset="0"/>
                <a:ea typeface="Verdana" panose="020B0604030504040204" pitchFamily="34" charset="0"/>
              </a:rPr>
              <a:t>Uroleg rentemarknad</a:t>
            </a:r>
          </a:p>
          <a:p>
            <a:pPr marL="742950" lvl="1" indent="-285750">
              <a:buFontTx/>
              <a:buChar char="-"/>
            </a:pPr>
            <a:r>
              <a:rPr lang="nn-NO" sz="1400" dirty="0">
                <a:latin typeface="Verdana" panose="020B0604030504040204" pitchFamily="34" charset="0"/>
                <a:ea typeface="Verdana" panose="020B0604030504040204" pitchFamily="34" charset="0"/>
              </a:rPr>
              <a:t>NIBOR 3 </a:t>
            </a:r>
            <a:r>
              <a:rPr lang="nn-NO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mnd</a:t>
            </a:r>
            <a:r>
              <a:rPr lang="nn-NO" sz="1400" dirty="0">
                <a:latin typeface="Verdana" panose="020B0604030504040204" pitchFamily="34" charset="0"/>
                <a:ea typeface="Verdana" panose="020B0604030504040204" pitchFamily="34" charset="0"/>
              </a:rPr>
              <a:t>. forventa no 3,67 % (2,0 % for eit år sidan)</a:t>
            </a:r>
          </a:p>
          <a:p>
            <a:pPr marL="742950" lvl="1" indent="-285750">
              <a:buFontTx/>
              <a:buChar char="-"/>
            </a:pPr>
            <a:r>
              <a:rPr lang="nn-NO" sz="1400" dirty="0">
                <a:latin typeface="Verdana" panose="020B0604030504040204" pitchFamily="34" charset="0"/>
                <a:ea typeface="Verdana" panose="020B0604030504040204" pitchFamily="34" charset="0"/>
              </a:rPr>
              <a:t>Påslag innlån på 0,60 %-poeng</a:t>
            </a:r>
          </a:p>
          <a:p>
            <a:pPr marL="742950" lvl="1" indent="-285750">
              <a:buFontTx/>
              <a:buChar char="-"/>
            </a:pPr>
            <a:r>
              <a:rPr lang="nn-NO" sz="1400" dirty="0">
                <a:latin typeface="Verdana" panose="020B0604030504040204" pitchFamily="34" charset="0"/>
                <a:ea typeface="Verdana" panose="020B0604030504040204" pitchFamily="34" charset="0"/>
              </a:rPr>
              <a:t>Høg investeringstakt</a:t>
            </a:r>
          </a:p>
          <a:p>
            <a:pPr algn="ctr"/>
            <a:endParaRPr lang="nn-NO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6CE064C2-2F9B-A43E-5467-04A0947A02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519236"/>
              </p:ext>
            </p:extLst>
          </p:nvPr>
        </p:nvGraphicFramePr>
        <p:xfrm>
          <a:off x="628575" y="1927205"/>
          <a:ext cx="10745200" cy="2207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7926">
                  <a:extLst>
                    <a:ext uri="{9D8B030D-6E8A-4147-A177-3AD203B41FA5}">
                      <a16:colId xmlns:a16="http://schemas.microsoft.com/office/drawing/2014/main" val="4276443423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2807325788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441889049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881395661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423762856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536653057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623531303"/>
                    </a:ext>
                  </a:extLst>
                </a:gridCol>
              </a:tblGrid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Rekneskap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43897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2021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2022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2023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2024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2025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2026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281795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Renteinntekter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-921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-1 388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-2 003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-1 958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-1 803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-1 699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1516560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Utbytte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solidFill>
                            <a:srgbClr val="FF0000"/>
                          </a:solidFill>
                          <a:effectLst/>
                        </a:rPr>
                        <a:t>-118 </a:t>
                      </a:r>
                      <a:endParaRPr lang="nn-NO" sz="1400" b="0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-719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-719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-719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-719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-719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429968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>
                          <a:effectLst/>
                        </a:rPr>
                        <a:t>Vinst og tap på finansielle omløpsmidlar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1 310 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519 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-707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-603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-609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-526 </a:t>
                      </a:r>
                      <a:endParaRPr lang="nn-NO" sz="14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3738967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Renteutgifter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3 659 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5 298 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10 606 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11 541 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11 916 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12 292 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766117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>
                          <a:effectLst/>
                        </a:rPr>
                        <a:t>Avdrag på lån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12 464 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12 509 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14 624 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15 373 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16 110 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16 502 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612968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1" u="none" strike="noStrike" dirty="0">
                          <a:effectLst/>
                        </a:rPr>
                        <a:t>Netto finansutgifter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effectLst/>
                        </a:rPr>
                        <a:t>16 394 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effectLst/>
                        </a:rPr>
                        <a:t>16 219 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effectLst/>
                        </a:rPr>
                        <a:t>21 801 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effectLst/>
                        </a:rPr>
                        <a:t>23 634 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effectLst/>
                        </a:rPr>
                        <a:t>24 895 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effectLst/>
                        </a:rPr>
                        <a:t>25 850 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364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588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E4AEBA-FB58-2240-B0C0-45D5CE245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7676CCD-603A-8444-BCDF-2B772AD62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5</a:t>
            </a:fld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08B1922-D77E-47D2-ACC0-24EAACCA57FB}"/>
              </a:ext>
            </a:extLst>
          </p:cNvPr>
          <p:cNvSpPr txBox="1"/>
          <p:nvPr/>
        </p:nvSpPr>
        <p:spPr>
          <a:xfrm>
            <a:off x="2175028" y="1413051"/>
            <a:ext cx="8043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Driftsresultat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15C331BC-EEA6-A06C-94CC-8DABBCE321D7}"/>
              </a:ext>
            </a:extLst>
          </p:cNvPr>
          <p:cNvSpPr txBox="1"/>
          <p:nvPr/>
        </p:nvSpPr>
        <p:spPr>
          <a:xfrm>
            <a:off x="628575" y="3453368"/>
            <a:ext cx="1055555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Resultat under måltalet på 1 % av brutto driftsinntekter (vel 3,5 mill.)</a:t>
            </a:r>
          </a:p>
          <a:p>
            <a:pPr marL="285750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Først i 2026 når ein dette måltalet</a:t>
            </a:r>
            <a:endParaRPr lang="nn-NO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n-NO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6CE064C2-2F9B-A43E-5467-04A0947A02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327965"/>
              </p:ext>
            </p:extLst>
          </p:nvPr>
        </p:nvGraphicFramePr>
        <p:xfrm>
          <a:off x="628575" y="1927205"/>
          <a:ext cx="10745200" cy="8276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7926">
                  <a:extLst>
                    <a:ext uri="{9D8B030D-6E8A-4147-A177-3AD203B41FA5}">
                      <a16:colId xmlns:a16="http://schemas.microsoft.com/office/drawing/2014/main" val="4276443423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2807325788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441889049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881395661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423762856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536653057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623531303"/>
                    </a:ext>
                  </a:extLst>
                </a:gridCol>
              </a:tblGrid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u="none" strike="noStrike">
                          <a:effectLst/>
                        </a:rPr>
                        <a:t>Rekneskap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43897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u="none" strike="noStrike">
                          <a:effectLst/>
                        </a:rPr>
                        <a:t>2021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u="none" strike="noStrike" dirty="0">
                          <a:effectLst/>
                        </a:rPr>
                        <a:t>2022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u="none" strike="noStrike">
                          <a:effectLst/>
                        </a:rPr>
                        <a:t>2023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u="none" strike="noStrike">
                          <a:effectLst/>
                        </a:rPr>
                        <a:t>2024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u="none" strike="noStrike">
                          <a:effectLst/>
                        </a:rPr>
                        <a:t>2025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u="none" strike="noStrike" dirty="0">
                          <a:effectLst/>
                        </a:rPr>
                        <a:t>2026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281795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Netto driftsresultat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-1 699 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 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-24 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-3 199 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-1 666 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-4 624 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364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123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A08FA4-225D-4881-A37B-D70238D9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E8593D7-7D84-4BA7-87A7-CF7A0040DD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6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57B5C3B-5AAB-4D0A-812C-7BC0C7FD82FD}"/>
              </a:ext>
            </a:extLst>
          </p:cNvPr>
          <p:cNvSpPr txBox="1"/>
          <p:nvPr/>
        </p:nvSpPr>
        <p:spPr>
          <a:xfrm>
            <a:off x="887767" y="1464816"/>
            <a:ext cx="1055555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nn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Pensjonskostnadar</a:t>
            </a: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Nytt av året er at både KLP og SPK gjev budsjett for heile planperioden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nn-NO" sz="2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Pensjonskostnadar skal auke frå 17,5 mill. i 2023 til 25 mill. i 2026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n-NO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Hovudårsak </a:t>
            </a:r>
            <a:r>
              <a:rPr lang="nn-NO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 høgare lønsauke enn tidlegare forventa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Justering gjeld alle som er, eller har vore, tilsett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nn-NO" sz="20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Tiltak: Bruke premiefondet til betaling av pensjonspremie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2023: 7 mill. fører til 1 mill. i </a:t>
            </a:r>
            <a:r>
              <a:rPr lang="nn-NO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kostnadsreduksjon i åra 2024-2030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2024: 7 mill. fører til 1 mill. i </a:t>
            </a:r>
            <a:r>
              <a:rPr lang="nn-NO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kostnadsreduksjon i åra 2025-2031</a:t>
            </a:r>
            <a:endParaRPr lang="nn-NO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endParaRPr lang="nn-NO" sz="20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nn-NO" sz="20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n-NO" dirty="0"/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445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A08FA4-225D-4881-A37B-D70238D9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E8593D7-7D84-4BA7-87A7-CF7A0040DD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7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57B5C3B-5AAB-4D0A-812C-7BC0C7FD82FD}"/>
              </a:ext>
            </a:extLst>
          </p:cNvPr>
          <p:cNvSpPr txBox="1"/>
          <p:nvPr/>
        </p:nvSpPr>
        <p:spPr>
          <a:xfrm>
            <a:off x="887767" y="1464816"/>
            <a:ext cx="10555550" cy="6103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nn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Finansielle måltal</a:t>
            </a: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n-NO" sz="1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Sunnheitsindikator</a:t>
            </a:r>
            <a:r>
              <a:rPr lang="nn-NO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– Netto driftsresultat skal vera på minst 1 % av brutto driftsinntekter.  I framlegget til budsjett når ein dette måltalet i 2026.  </a:t>
            </a:r>
            <a:endParaRPr lang="nn-NO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nn-NO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nn-NO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n-NO" sz="1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Gjeldsbelastningsindikator</a:t>
            </a:r>
            <a:r>
              <a:rPr lang="nn-NO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– Langsiktig gjeld skal ikkje vera meir enn 90 % av brutto driftsinntekter.  I budsjettframlegget har kommunedirektøren justert ned investeringstakten slik at gjeldsbelastninga skal halda seg under måltalet.  </a:t>
            </a:r>
            <a:endParaRPr lang="nn-NO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270" indent="1270">
              <a:lnSpc>
                <a:spcPct val="107000"/>
              </a:lnSpc>
              <a:spcAft>
                <a:spcPts val="25"/>
              </a:spcAft>
            </a:pPr>
            <a:r>
              <a:rPr lang="nn-NO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n-NO" sz="1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Renteeksponeringsindikator</a:t>
            </a:r>
            <a:r>
              <a:rPr lang="nn-NO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– Risiko som skildra i finans- og gjeldsforvaltningsreglementet, skal ikkje vera høgare enn låg risiko; 0,2 % av brutto driftsinntekter.  Budsjettet legg opp til å etterleva kravet i heile perioden.</a:t>
            </a:r>
            <a:endParaRPr lang="nn-NO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270" indent="1270">
              <a:lnSpc>
                <a:spcPct val="107000"/>
              </a:lnSpc>
              <a:spcAft>
                <a:spcPts val="25"/>
              </a:spcAft>
            </a:pPr>
            <a:r>
              <a:rPr lang="nn-NO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n-NO" sz="1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Likviditetsindikator</a:t>
            </a:r>
            <a:r>
              <a:rPr lang="nn-NO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– Arbeidskapital skal vera minst 17 % av brutto driftsinntekter. Budsjettet legg opp til å etterleva kravet i heile perioden.</a:t>
            </a:r>
            <a:endParaRPr lang="nn-NO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270" indent="1270">
              <a:lnSpc>
                <a:spcPct val="107000"/>
              </a:lnSpc>
              <a:spcAft>
                <a:spcPts val="25"/>
              </a:spcAft>
            </a:pPr>
            <a:r>
              <a:rPr lang="nn-NO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n-NO" sz="1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ROBEK-indikator</a:t>
            </a:r>
            <a:r>
              <a:rPr lang="nn-NO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– Fri eigenkapital skal vera minst 10 % av brutto driftsinntekter.  Budsjettframlegget legg opp til å nå dette målet i heile perioden. Resultatet for 2022 kan gjera at dette måltalet ikkje vert innfridd ved utgangen av 2022. Dersom dette vert tilfellet, må ein sjå på disponering av overskot i økonomiplanen på nytt.</a:t>
            </a:r>
            <a:endParaRPr lang="nn-NO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endParaRPr lang="nn-NO" sz="20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nn-NO" sz="20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n-NO" dirty="0"/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331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Fitjar kommune PPT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2D87"/>
      </a:accent1>
      <a:accent2>
        <a:srgbClr val="FAB900"/>
      </a:accent2>
      <a:accent3>
        <a:srgbClr val="87A5C3"/>
      </a:accent3>
      <a:accent4>
        <a:srgbClr val="559B71"/>
      </a:accent4>
      <a:accent5>
        <a:srgbClr val="DC9B59"/>
      </a:accent5>
      <a:accent6>
        <a:srgbClr val="DC4F55"/>
      </a:accent6>
      <a:hlink>
        <a:srgbClr val="002C86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6582</TotalTime>
  <Words>729</Words>
  <Application>Microsoft Office PowerPoint</Application>
  <PresentationFormat>Widescreen</PresentationFormat>
  <Paragraphs>204</Paragraphs>
  <Slides>7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3" baseType="lpstr">
      <vt:lpstr>Arial</vt:lpstr>
      <vt:lpstr>Calibri</vt:lpstr>
      <vt:lpstr>Franklin Gothic Book</vt:lpstr>
      <vt:lpstr>Symbol</vt:lpstr>
      <vt:lpstr>Verdana</vt:lpstr>
      <vt:lpstr>Office-tema</vt:lpstr>
      <vt:lpstr>Inntekter og finans  Presentasjon for kommunestyret 26. oktober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Jon Olav Rolfsnes</dc:creator>
  <cp:lastModifiedBy>Bente Fitjar</cp:lastModifiedBy>
  <cp:revision>166</cp:revision>
  <dcterms:created xsi:type="dcterms:W3CDTF">2019-06-21T08:17:48Z</dcterms:created>
  <dcterms:modified xsi:type="dcterms:W3CDTF">2022-10-26T10:12:51Z</dcterms:modified>
</cp:coreProperties>
</file>