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76" r:id="rId5"/>
    <p:sldId id="283" r:id="rId6"/>
    <p:sldId id="285" r:id="rId7"/>
    <p:sldId id="286" r:id="rId8"/>
    <p:sldId id="288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27.10.2022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685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39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745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249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780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27.10.2022</a:t>
            </a:fld>
            <a:endParaRPr lang="nb-NO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27.10.2022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27.10.2022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27.10.2022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27.10.2022</a:t>
            </a:fld>
            <a:endParaRPr lang="nb-NO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D8F14-3AE0-465D-8AA0-5B9780A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75BA07D-74D9-447C-9486-C58A5221B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3A6F01-D94B-4D46-9F49-3302E47CCA19}"/>
              </a:ext>
            </a:extLst>
          </p:cNvPr>
          <p:cNvSpPr txBox="1"/>
          <p:nvPr/>
        </p:nvSpPr>
        <p:spPr>
          <a:xfrm>
            <a:off x="818225" y="3429000"/>
            <a:ext cx="105555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Budsjettet er stort sett vidareført på same nivå som tidlegare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Forventa lønsauke 4,2 % i 2023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Justering av godtgjersle for ordførar, varaordførar og folkevalde er gjort for fyrste gang sidan 2019,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ihht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. justering av Stortingspolitikarane si godtgjersle mai 2022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Kontrollutvalet er lagt inn med kr 893 610 (opp kr 257 406 frå 2022)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Kommuneval kr 130 000,-</a:t>
            </a:r>
          </a:p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4FEDEBB-5544-2181-FC69-E83A47C94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019" y="1141650"/>
            <a:ext cx="7513962" cy="20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818224" y="3478784"/>
            <a:ext cx="10555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Stort sett vidareført på same nivå som tidlegare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 stilling som senior HR-rådgjevar (revidert budsjett) er vidareført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Reduksjon av tal på årsverk (tiltak)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Utgifter til IKT-lisensar er auka med kr 300 000,-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Strømming av politiske møter vert gjennomført med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minimiumsløysing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 til kr 20 000,-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Inntak av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lKT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-lærling utsett til haust 2024</a:t>
            </a:r>
          </a:p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3CEA1AD9-737E-7FB5-8572-1216B1332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229" y="1215722"/>
            <a:ext cx="8001541" cy="226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2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1F23B5-AB65-4A1F-8FD1-C1C71A15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74AD044-AEA3-429C-BD1E-84A4AA61A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141952B-4942-D20B-7B6C-9F14001C5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49" y="1523284"/>
            <a:ext cx="8426101" cy="42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0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818225" y="1648932"/>
            <a:ext cx="10555550" cy="4071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Reduksjon av administrative stillingar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r>
              <a:rPr lang="nn-NO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nn-NO" sz="1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50 % stilling på økonomi og </a:t>
            </a:r>
            <a:r>
              <a:rPr lang="nn-NO" sz="16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personal</a:t>
            </a:r>
            <a:endParaRPr lang="nn-NO" sz="1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45 % stilling på byggjesaksavdelinga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55 % stilling, VA – rådhuset</a:t>
            </a:r>
            <a:endParaRPr lang="nn-NO" sz="1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20 % reduksjon  </a:t>
            </a:r>
            <a:r>
              <a:rPr lang="nn-NO" sz="16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Kundetorget (tiltak)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2,5 % stilling Strategisk leiing (to-</a:t>
            </a:r>
            <a:r>
              <a:rPr lang="nn-NO" sz="160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årig</a:t>
            </a: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lvl="0">
              <a:buSzPts val="1000"/>
              <a:tabLst>
                <a:tab pos="457200" algn="l"/>
              </a:tabLst>
            </a:pPr>
            <a:endParaRPr lang="nn-NO" sz="16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Totalt gir dette ein reduksjon på 1,7 faste stillingsheimlar ila i 2023 på rådhuset </a:t>
            </a: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endParaRPr lang="nn-NO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Budsjettverknad for 2023 vert om lag 1,5 årsverk, med heil- og delårsverknad </a:t>
            </a:r>
          </a:p>
          <a:p>
            <a:pPr fontAlgn="base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0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27.10.2022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818225" y="1205197"/>
            <a:ext cx="10555550" cy="5723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" indent="1270">
              <a:lnSpc>
                <a:spcPct val="104000"/>
              </a:lnSpc>
              <a:spcAft>
                <a:spcPts val="25"/>
              </a:spcAft>
            </a:pPr>
            <a:endParaRPr lang="nn-NO" sz="16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r>
              <a:rPr lang="nn-NO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Prosess; reduksjon av årsverk</a:t>
            </a:r>
          </a:p>
          <a:p>
            <a:pPr marL="1270" indent="1270">
              <a:lnSpc>
                <a:spcPct val="104000"/>
              </a:lnSpc>
              <a:spcAft>
                <a:spcPts val="25"/>
              </a:spcAft>
            </a:pPr>
            <a:r>
              <a:rPr lang="nn-NO" sz="1600" b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fontAlgn="base"/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</a:rPr>
              <a:t>1. Større reduksjonar av stillingar: </a:t>
            </a:r>
            <a:r>
              <a:rPr lang="nn-NO" sz="1600" b="1" dirty="0" err="1">
                <a:latin typeface="Verdana" panose="020B0604030504040204" pitchFamily="34" charset="0"/>
                <a:ea typeface="Verdana" panose="020B0604030504040204" pitchFamily="34" charset="0"/>
              </a:rPr>
              <a:t>Nedbemanning</a:t>
            </a:r>
            <a:endParaRPr lang="nn-NO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Formell og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gjennomregulert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 prosess, regulert av lov og avtaleverk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Lokal prosedyre for omstilling og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nedbemanning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Kollektiv og individuell del - tett samarbeid med tillitsvalde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Omstendeleg prosess objektiv og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etterprøvbar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endParaRPr lang="nn-NO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</a:rPr>
              <a:t>2. Mindre endringa: Nyttiggjera «turn-over»</a:t>
            </a:r>
          </a:p>
          <a:p>
            <a:pPr lvl="1"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Naturleg og gradvis reduksjon av årsverk ved å nytte vakante stillingar, 	gjennomtrekk og naturleg avgang.</a:t>
            </a:r>
          </a:p>
          <a:p>
            <a:pPr fontAlgn="base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Stillingar vert halde ledige i forkant av vedtak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Kartlegging av venta oppseiingar (for eksempel som fylgje av pensjon 			eller liknande)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Omplasseringsmoglegheiter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Studieordningar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fontAlgn="base"/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fontAlgn="base"/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8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4" ma:contentTypeDescription="Opprett et nytt dokument." ma:contentTypeScope="" ma:versionID="138e6d0ffd8d95f583a79629c7ae1063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0d26cd74dca8e10ef370d7c537b230b2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02f233-8592-462a-b824-ce21da46c281">
      <UserInfo>
        <DisplayName>Bente Fitjar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2759E2-AB69-40FC-ADD3-B6866F11AB11}">
  <ds:schemaRefs>
    <ds:schemaRef ds:uri="7702f233-8592-462a-b824-ce21da46c281"/>
    <ds:schemaRef ds:uri="961c0ab2-685a-4b0d-9522-e6990fec78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9848233-37D0-464D-BB54-88C8C484BC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B15E65-713A-47B5-A824-0199C5E9132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61c0ab2-685a-4b0d-9522-e6990fec7890"/>
    <ds:schemaRef ds:uri="7702f233-8592-462a-b824-ce21da46c28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316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Symbol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Bente Fitjar</cp:lastModifiedBy>
  <cp:revision>5</cp:revision>
  <cp:lastPrinted>2021-10-27T06:17:05Z</cp:lastPrinted>
  <dcterms:created xsi:type="dcterms:W3CDTF">2019-06-21T08:17:48Z</dcterms:created>
  <dcterms:modified xsi:type="dcterms:W3CDTF">2022-10-27T05:52:11Z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