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83" r:id="rId5"/>
    <p:sldId id="256" r:id="rId6"/>
    <p:sldId id="284" r:id="rId7"/>
    <p:sldId id="288" r:id="rId8"/>
    <p:sldId id="285" r:id="rId9"/>
    <p:sldId id="286" r:id="rId10"/>
    <p:sldId id="287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Karsten Raunholm" initials="JK" lastIdx="1" clrIdx="0">
    <p:extLst>
      <p:ext uri="{19B8F6BF-5375-455C-9EA6-DF929625EA0E}">
        <p15:presenceInfo xmlns:p15="http://schemas.microsoft.com/office/powerpoint/2012/main" userId="S::jora@fitjar.kommune.no::903c27f2-869f-488f-a6a0-c487dc5b2a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1"/>
    <a:srgbClr val="86A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E6044F-2589-4E52-8817-C9E2A6F78BE5}" v="1" dt="2023-10-31T10:04:32.1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/>
    <p:restoredTop sz="83091" autoAdjust="0"/>
  </p:normalViewPr>
  <p:slideViewPr>
    <p:cSldViewPr snapToGrid="0" snapToObjects="1">
      <p:cViewPr varScale="1">
        <p:scale>
          <a:sx n="92" d="100"/>
          <a:sy n="92" d="100"/>
        </p:scale>
        <p:origin x="12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rsa\Downloads\13600_20221024-1404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rsa\Downloads\13600_20221024-1404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n-NO"/>
              <a:t>Tal på elevar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Personer!$D$3:$X$3</c:f>
              <c:strCache>
                <c:ptCount val="2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</c:strCache>
            </c:strRef>
          </c:cat>
          <c:val>
            <c:numRef>
              <c:f>Personer!$D$4:$X$4</c:f>
            </c:numRef>
          </c:val>
          <c:extLst>
            <c:ext xmlns:c16="http://schemas.microsoft.com/office/drawing/2014/chart" uri="{C3380CC4-5D6E-409C-BE32-E72D297353CC}">
              <c16:uniqueId val="{00000000-245F-4C7B-AF19-46739115D59F}"/>
            </c:ext>
          </c:extLst>
        </c:ser>
        <c:ser>
          <c:idx val="1"/>
          <c:order val="1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Personer!$D$3:$X$3</c:f>
              <c:strCache>
                <c:ptCount val="2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</c:strCache>
            </c:strRef>
          </c:cat>
          <c:val>
            <c:numRef>
              <c:f>Personer!$D$5:$X$5</c:f>
            </c:numRef>
          </c:val>
          <c:extLst>
            <c:ext xmlns:c16="http://schemas.microsoft.com/office/drawing/2014/chart" uri="{C3380CC4-5D6E-409C-BE32-E72D297353CC}">
              <c16:uniqueId val="{00000001-245F-4C7B-AF19-46739115D59F}"/>
            </c:ext>
          </c:extLst>
        </c:ser>
        <c:ser>
          <c:idx val="2"/>
          <c:order val="2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5F-4C7B-AF19-46739115D59F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5F-4C7B-AF19-46739115D59F}"/>
                </c:ext>
              </c:extLst>
            </c:dLbl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5F-4C7B-AF19-46739115D5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Personer!$D$3:$X$3</c:f>
              <c:strCache>
                <c:ptCount val="2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</c:strCache>
            </c:strRef>
          </c:cat>
          <c:val>
            <c:numRef>
              <c:f>Personer!$D$6:$X$6</c:f>
              <c:numCache>
                <c:formatCode>0</c:formatCode>
                <c:ptCount val="21"/>
                <c:pt idx="0">
                  <c:v>458</c:v>
                </c:pt>
                <c:pt idx="1">
                  <c:v>468</c:v>
                </c:pt>
                <c:pt idx="2">
                  <c:v>466</c:v>
                </c:pt>
                <c:pt idx="3">
                  <c:v>444</c:v>
                </c:pt>
                <c:pt idx="4">
                  <c:v>431</c:v>
                </c:pt>
                <c:pt idx="5">
                  <c:v>421</c:v>
                </c:pt>
                <c:pt idx="6">
                  <c:v>408</c:v>
                </c:pt>
                <c:pt idx="7">
                  <c:v>397</c:v>
                </c:pt>
                <c:pt idx="8">
                  <c:v>383</c:v>
                </c:pt>
                <c:pt idx="9">
                  <c:v>372</c:v>
                </c:pt>
                <c:pt idx="10">
                  <c:v>357</c:v>
                </c:pt>
                <c:pt idx="11">
                  <c:v>337</c:v>
                </c:pt>
                <c:pt idx="12">
                  <c:v>327</c:v>
                </c:pt>
                <c:pt idx="13">
                  <c:v>323</c:v>
                </c:pt>
                <c:pt idx="14">
                  <c:v>318</c:v>
                </c:pt>
                <c:pt idx="15">
                  <c:v>307</c:v>
                </c:pt>
                <c:pt idx="16">
                  <c:v>305</c:v>
                </c:pt>
                <c:pt idx="17">
                  <c:v>297</c:v>
                </c:pt>
                <c:pt idx="18">
                  <c:v>303</c:v>
                </c:pt>
                <c:pt idx="19">
                  <c:v>304</c:v>
                </c:pt>
                <c:pt idx="20">
                  <c:v>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45F-4C7B-AF19-46739115D5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5852608"/>
        <c:axId val="275853264"/>
      </c:barChart>
      <c:catAx>
        <c:axId val="27585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75853264"/>
        <c:crosses val="autoZero"/>
        <c:auto val="1"/>
        <c:lblAlgn val="ctr"/>
        <c:lblOffset val="100"/>
        <c:noMultiLvlLbl val="0"/>
      </c:catAx>
      <c:valAx>
        <c:axId val="27585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7585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n-NO"/>
              <a:t>67 år og eldre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Personer!$C$8</c:f>
              <c:strCache>
                <c:ptCount val="1"/>
                <c:pt idx="0">
                  <c:v>67-79 år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3.7267080745341651E-2"/>
                  <c:y val="-5.9829059829059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57-4156-B872-B860752A8438}"/>
                </c:ext>
              </c:extLst>
            </c:dLbl>
            <c:dLbl>
              <c:idx val="20"/>
              <c:layout>
                <c:manualLayout>
                  <c:x val="-2.7356321690525903E-2"/>
                  <c:y val="-5.65918067144718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57-4156-B872-B860752A84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Personer!$D$7:$X$7</c:f>
              <c:strCache>
                <c:ptCount val="2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</c:strCache>
            </c:strRef>
          </c:cat>
          <c:val>
            <c:numRef>
              <c:f>Personer!$D$8:$X$8</c:f>
              <c:numCache>
                <c:formatCode>0</c:formatCode>
                <c:ptCount val="21"/>
                <c:pt idx="0">
                  <c:v>296</c:v>
                </c:pt>
                <c:pt idx="1">
                  <c:v>313</c:v>
                </c:pt>
                <c:pt idx="2">
                  <c:v>347</c:v>
                </c:pt>
                <c:pt idx="3">
                  <c:v>374</c:v>
                </c:pt>
                <c:pt idx="4">
                  <c:v>391</c:v>
                </c:pt>
                <c:pt idx="5">
                  <c:v>415</c:v>
                </c:pt>
                <c:pt idx="6">
                  <c:v>449</c:v>
                </c:pt>
                <c:pt idx="7">
                  <c:v>450</c:v>
                </c:pt>
                <c:pt idx="8">
                  <c:v>476</c:v>
                </c:pt>
                <c:pt idx="9">
                  <c:v>486</c:v>
                </c:pt>
                <c:pt idx="10">
                  <c:v>488</c:v>
                </c:pt>
                <c:pt idx="11">
                  <c:v>491</c:v>
                </c:pt>
                <c:pt idx="12">
                  <c:v>497</c:v>
                </c:pt>
                <c:pt idx="13">
                  <c:v>499</c:v>
                </c:pt>
                <c:pt idx="14">
                  <c:v>496</c:v>
                </c:pt>
                <c:pt idx="15">
                  <c:v>495</c:v>
                </c:pt>
                <c:pt idx="16">
                  <c:v>483</c:v>
                </c:pt>
                <c:pt idx="17">
                  <c:v>485</c:v>
                </c:pt>
                <c:pt idx="18">
                  <c:v>473</c:v>
                </c:pt>
                <c:pt idx="19">
                  <c:v>468</c:v>
                </c:pt>
                <c:pt idx="20">
                  <c:v>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57-4156-B872-B860752A8438}"/>
            </c:ext>
          </c:extLst>
        </c:ser>
        <c:ser>
          <c:idx val="1"/>
          <c:order val="1"/>
          <c:tx>
            <c:strRef>
              <c:f>Personer!$C$9</c:f>
              <c:strCache>
                <c:ptCount val="1"/>
                <c:pt idx="0">
                  <c:v>80-89 år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3.1055900621118012E-2"/>
                  <c:y val="-7.26495726495726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57-4156-B872-B860752A8438}"/>
                </c:ext>
              </c:extLst>
            </c:dLbl>
            <c:dLbl>
              <c:idx val="20"/>
              <c:layout>
                <c:manualLayout>
                  <c:x val="-3.1459769944104987E-2"/>
                  <c:y val="-5.23998210319183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57-4156-B872-B860752A84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Personer!$D$7:$X$7</c:f>
              <c:strCache>
                <c:ptCount val="2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</c:strCache>
            </c:strRef>
          </c:cat>
          <c:val>
            <c:numRef>
              <c:f>Personer!$D$9:$X$9</c:f>
              <c:numCache>
                <c:formatCode>0</c:formatCode>
                <c:ptCount val="21"/>
                <c:pt idx="0">
                  <c:v>101</c:v>
                </c:pt>
                <c:pt idx="1">
                  <c:v>100</c:v>
                </c:pt>
                <c:pt idx="2">
                  <c:v>98</c:v>
                </c:pt>
                <c:pt idx="3">
                  <c:v>101</c:v>
                </c:pt>
                <c:pt idx="4">
                  <c:v>103</c:v>
                </c:pt>
                <c:pt idx="5">
                  <c:v>102</c:v>
                </c:pt>
                <c:pt idx="6">
                  <c:v>101</c:v>
                </c:pt>
                <c:pt idx="7">
                  <c:v>108</c:v>
                </c:pt>
                <c:pt idx="8">
                  <c:v>115</c:v>
                </c:pt>
                <c:pt idx="9">
                  <c:v>118</c:v>
                </c:pt>
                <c:pt idx="10">
                  <c:v>129</c:v>
                </c:pt>
                <c:pt idx="11">
                  <c:v>144</c:v>
                </c:pt>
                <c:pt idx="12">
                  <c:v>158</c:v>
                </c:pt>
                <c:pt idx="13">
                  <c:v>169</c:v>
                </c:pt>
                <c:pt idx="14">
                  <c:v>186</c:v>
                </c:pt>
                <c:pt idx="15">
                  <c:v>203</c:v>
                </c:pt>
                <c:pt idx="16">
                  <c:v>225</c:v>
                </c:pt>
                <c:pt idx="17">
                  <c:v>232</c:v>
                </c:pt>
                <c:pt idx="18">
                  <c:v>249</c:v>
                </c:pt>
                <c:pt idx="19">
                  <c:v>265</c:v>
                </c:pt>
                <c:pt idx="20">
                  <c:v>265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457-4156-B872-B860752A8438}"/>
            </c:ext>
          </c:extLst>
        </c:ser>
        <c:ser>
          <c:idx val="2"/>
          <c:order val="2"/>
          <c:tx>
            <c:strRef>
              <c:f>Personer!$C$10</c:f>
              <c:strCache>
                <c:ptCount val="1"/>
                <c:pt idx="0">
                  <c:v>90 år eller eldre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2.6915113871635612E-2"/>
                  <c:y val="-2.99145299145299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57-4156-B872-B860752A8438}"/>
                </c:ext>
              </c:extLst>
            </c:dLbl>
            <c:dLbl>
              <c:idx val="20"/>
              <c:layout>
                <c:manualLayout>
                  <c:x val="-2.4844720496894408E-2"/>
                  <c:y val="-5.12820512820513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57-4156-B872-B860752A84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Personer!$D$7:$X$7</c:f>
              <c:strCache>
                <c:ptCount val="2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</c:strCache>
            </c:strRef>
          </c:cat>
          <c:val>
            <c:numRef>
              <c:f>Personer!$D$10:$X$10</c:f>
              <c:numCache>
                <c:formatCode>0</c:formatCode>
                <c:ptCount val="21"/>
                <c:pt idx="0">
                  <c:v>27</c:v>
                </c:pt>
                <c:pt idx="1">
                  <c:v>29</c:v>
                </c:pt>
                <c:pt idx="2">
                  <c:v>33</c:v>
                </c:pt>
                <c:pt idx="3">
                  <c:v>29</c:v>
                </c:pt>
                <c:pt idx="4">
                  <c:v>24</c:v>
                </c:pt>
                <c:pt idx="5">
                  <c:v>27</c:v>
                </c:pt>
                <c:pt idx="6">
                  <c:v>29</c:v>
                </c:pt>
                <c:pt idx="7">
                  <c:v>29</c:v>
                </c:pt>
                <c:pt idx="8">
                  <c:v>30</c:v>
                </c:pt>
                <c:pt idx="9">
                  <c:v>29</c:v>
                </c:pt>
                <c:pt idx="10">
                  <c:v>31</c:v>
                </c:pt>
                <c:pt idx="11">
                  <c:v>29</c:v>
                </c:pt>
                <c:pt idx="12">
                  <c:v>27</c:v>
                </c:pt>
                <c:pt idx="13">
                  <c:v>26</c:v>
                </c:pt>
                <c:pt idx="14">
                  <c:v>29</c:v>
                </c:pt>
                <c:pt idx="15">
                  <c:v>29</c:v>
                </c:pt>
                <c:pt idx="16">
                  <c:v>30</c:v>
                </c:pt>
                <c:pt idx="17">
                  <c:v>33</c:v>
                </c:pt>
                <c:pt idx="18">
                  <c:v>37</c:v>
                </c:pt>
                <c:pt idx="19">
                  <c:v>39</c:v>
                </c:pt>
                <c:pt idx="20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457-4156-B872-B860752A8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91447832"/>
        <c:axId val="691449472"/>
      </c:lineChart>
      <c:catAx>
        <c:axId val="691447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91449472"/>
        <c:crosses val="autoZero"/>
        <c:auto val="1"/>
        <c:lblAlgn val="ctr"/>
        <c:lblOffset val="100"/>
        <c:noMultiLvlLbl val="0"/>
      </c:catAx>
      <c:valAx>
        <c:axId val="691449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91447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F533F-06C0-694E-91F2-2F144580C27C}" type="datetimeFigureOut">
              <a:rPr lang="nb-NO" smtClean="0"/>
              <a:t>31.10.2023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7276C-AE21-1544-BB2C-5D6BB5C35B6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279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4242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16490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6815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5211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184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602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EEE35ED8-BFEF-EB40-8B43-4D04CB0E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6A7C2"/>
                </a:solidFill>
              </a:defRPr>
            </a:lvl1pPr>
          </a:lstStyle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945A18FB-7185-7044-85A0-F2989EC478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030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2AF3C1-9E88-2947-BB9F-1B665B630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40988" cy="1325563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063F8A-ACD9-3146-8B6B-D7603F14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2"/>
            <a:ext cx="5083175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D4FFC3C-FF8F-F74C-B30D-25465C0C5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3221036"/>
            <a:ext cx="5083175" cy="321833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8467693-381D-F145-A106-78A3E8D35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46402"/>
            <a:ext cx="5183188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3E63F49-46FB-EC41-9DAF-D84A70671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221036"/>
            <a:ext cx="5183188" cy="321833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A8874EEC-ED73-E44A-AA62-3E43C85D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E11BA044-BF68-8342-BCE0-242A44FD7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C076FF3D-824D-D44B-8868-A34C44D8C0E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787813" y="2446402"/>
            <a:ext cx="5181600" cy="3992969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8401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52A5F8-7576-364C-B144-CC1DB39B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406778AC-7F26-9943-853C-57058E10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3382993-EAED-BD42-B905-F10A6F8EC1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469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285F6F6-20B3-AD43-93B9-EC929F77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B90EF9-775E-2D45-9DED-E237A3A414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4026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BF26D09-7DBF-6740-9BA7-E9F1000B8E7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652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ktangel 35">
            <a:extLst>
              <a:ext uri="{FF2B5EF4-FFF2-40B4-BE49-F238E27FC236}">
                <a16:creationId xmlns:a16="http://schemas.microsoft.com/office/drawing/2014/main" id="{A355FAF8-8FF8-F24C-A7F7-6BA7F261305A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3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7086600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7086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37" name="Plassholder for dato 36">
            <a:extLst>
              <a:ext uri="{FF2B5EF4-FFF2-40B4-BE49-F238E27FC236}">
                <a16:creationId xmlns:a16="http://schemas.microsoft.com/office/drawing/2014/main" id="{1653B0A3-8A87-E14E-8DF2-434C6433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31.10.2023</a:t>
            </a:fld>
            <a:endParaRPr lang="nb-NO" dirty="0"/>
          </a:p>
        </p:txBody>
      </p:sp>
      <p:sp>
        <p:nvSpPr>
          <p:cNvPr id="38" name="Plassholder for lysbildenummer 37">
            <a:extLst>
              <a:ext uri="{FF2B5EF4-FFF2-40B4-BE49-F238E27FC236}">
                <a16:creationId xmlns:a16="http://schemas.microsoft.com/office/drawing/2014/main" id="{6795A824-77B6-AD49-BB94-FEFB49182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0" name="Grafikk 39">
            <a:extLst>
              <a:ext uri="{FF2B5EF4-FFF2-40B4-BE49-F238E27FC236}">
                <a16:creationId xmlns:a16="http://schemas.microsoft.com/office/drawing/2014/main" id="{2CCEB1E2-6133-0B4E-B725-3EE7BBCEEE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74C85276-6B3E-234C-8180-6D995775CB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24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31.10.2023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4CEA4FB1-7327-A841-B39A-38E664DAA6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177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6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31.10.2023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12" name="Plassholder for bilde 4">
            <a:extLst>
              <a:ext uri="{FF2B5EF4-FFF2-40B4-BE49-F238E27FC236}">
                <a16:creationId xmlns:a16="http://schemas.microsoft.com/office/drawing/2014/main" id="{7921462A-E334-BC40-9754-75CBE5922D3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45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5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31.10.2023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0E5F109F-57BA-884B-9EAE-BD5FFFE326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54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CB5CF3-4A84-FF45-809F-2045CA3C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39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A74A36-AE30-DD42-95AE-50EB51E1B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46404"/>
            <a:ext cx="10439400" cy="399296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5" name="Plassholder for dato 14">
            <a:extLst>
              <a:ext uri="{FF2B5EF4-FFF2-40B4-BE49-F238E27FC236}">
                <a16:creationId xmlns:a16="http://schemas.microsoft.com/office/drawing/2014/main" id="{06980C34-22C3-964D-848F-233E03FA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31.10.2023</a:t>
            </a:fld>
            <a:endParaRPr lang="nb-NO" dirty="0"/>
          </a:p>
        </p:txBody>
      </p:sp>
      <p:sp>
        <p:nvSpPr>
          <p:cNvPr id="16" name="Plassholder for lysbildenummer 15">
            <a:extLst>
              <a:ext uri="{FF2B5EF4-FFF2-40B4-BE49-F238E27FC236}">
                <a16:creationId xmlns:a16="http://schemas.microsoft.com/office/drawing/2014/main" id="{F8315672-5ECA-3949-AD15-AD1811092C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79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6402"/>
            <a:ext cx="51816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013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2446402"/>
            <a:ext cx="3300230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9356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innhold 3">
            <a:extLst>
              <a:ext uri="{FF2B5EF4-FFF2-40B4-BE49-F238E27FC236}">
                <a16:creationId xmlns:a16="http://schemas.microsoft.com/office/drawing/2014/main" id="{739CFF65-3AF8-2A4D-AC7C-81874B62B27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004313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14785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5105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93F7FFC-8C9F-5149-A569-B49E0574E04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20070" y="1232451"/>
            <a:ext cx="4833729" cy="4782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3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2F8DA04-AA5F-1846-B5D5-A1709500E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39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AEE05F-6E37-334E-820C-BF451D123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4"/>
            <a:ext cx="10439400" cy="4077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0CDD40-0145-C949-AF4B-2641688DE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41612" y="418628"/>
            <a:ext cx="10530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86A7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C6B4AAE-417E-6840-951F-FE07DDDF3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9681" y="418628"/>
            <a:ext cx="524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6A7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7790E17B-E3CD-0F47-A451-B219FF456A8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52" r:id="rId7"/>
    <p:sldLayoutId id="2147483667" r:id="rId8"/>
    <p:sldLayoutId id="2147483666" r:id="rId9"/>
    <p:sldLayoutId id="2147483653" r:id="rId10"/>
    <p:sldLayoutId id="2147483654" r:id="rId11"/>
    <p:sldLayoutId id="2147483655" r:id="rId12"/>
    <p:sldLayoutId id="2147483665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66B3A7-41D0-6B46-89E6-F2A83B7B2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9413"/>
            <a:ext cx="9144000" cy="2387600"/>
          </a:xfrm>
        </p:spPr>
        <p:txBody>
          <a:bodyPr anchor="t">
            <a:normAutofit fontScale="90000"/>
          </a:bodyPr>
          <a:lstStyle/>
          <a:p>
            <a:r>
              <a:rPr lang="nb-NO" dirty="0"/>
              <a:t>Kommunedirektøren sitt framlegg til budsjett 2024 og økonomiplan 2024 - 2027</a:t>
            </a:r>
            <a:br>
              <a:rPr lang="nb-NO" dirty="0"/>
            </a:br>
            <a:br>
              <a:rPr lang="nb-NO" dirty="0"/>
            </a:br>
            <a:r>
              <a:rPr lang="nb-NO" sz="2400" dirty="0"/>
              <a:t>Presentasjon for kommunestyret 31. oktober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265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Innleiing</a:t>
            </a:r>
            <a:endParaRPr lang="nn-NO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5C331BC-EEA6-A06C-94CC-8DABBCE321D7}"/>
              </a:ext>
            </a:extLst>
          </p:cNvPr>
          <p:cNvSpPr txBox="1"/>
          <p:nvPr/>
        </p:nvSpPr>
        <p:spPr>
          <a:xfrm>
            <a:off x="818225" y="2277367"/>
            <a:ext cx="1055555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2023 har eit underskot på ca. 1,7 mill.</a:t>
            </a:r>
          </a:p>
          <a:p>
            <a:pPr marL="285750" indent="-285750">
              <a:buFontTx/>
              <a:buChar char="-"/>
            </a:pPr>
            <a:endParaRPr lang="nn-NO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Nye inntekter i 2024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Vindkraft			8,6 mill. (2,0 mill.)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Havbruk årleg		2,8 mill.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Havbruk konsesjonar	8,0 mill. i 2024 og 2026</a:t>
            </a:r>
          </a:p>
          <a:p>
            <a:pPr marL="742950" lvl="1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Kommunestyrevedtak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Legg opp til mottak av 15 flyktningar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Vidarefører ekstra ressursar lagt inn i revidert budsjett 2023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Kommuneplan – areal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Planlagde styrkingar</a:t>
            </a:r>
          </a:p>
          <a:p>
            <a:pPr marL="742950" lvl="1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Ingen store endringar</a:t>
            </a:r>
          </a:p>
          <a:p>
            <a:pPr algn="ctr"/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00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Innleiing</a:t>
            </a:r>
            <a:endParaRPr lang="nn-NO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5C331BC-EEA6-A06C-94CC-8DABBCE321D7}"/>
              </a:ext>
            </a:extLst>
          </p:cNvPr>
          <p:cNvSpPr txBox="1"/>
          <p:nvPr/>
        </p:nvSpPr>
        <p:spPr>
          <a:xfrm>
            <a:off x="818225" y="2277367"/>
            <a:ext cx="1055555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400 mill. i inntekter i 2024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Overskot på 1 % svarar til 4 mill. årleg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Minstekrav til fri eigenkapital på 10 % svarar til 40 mill.</a:t>
            </a:r>
          </a:p>
          <a:p>
            <a:pPr marL="742950" lvl="1" indent="-285750">
              <a:buFontTx/>
              <a:buChar char="-"/>
            </a:pP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Gjeldstak</a:t>
            </a: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 på 90 % svarar til 360 mill.</a:t>
            </a:r>
          </a:p>
          <a:p>
            <a:pPr marL="742950" lvl="1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Me brukar nær alle inntekter</a:t>
            </a:r>
          </a:p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Det meste går til dei store oppgåvene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Sjukeheim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Heimetenester</a:t>
            </a:r>
          </a:p>
          <a:p>
            <a:pPr marL="742950" lvl="1" indent="-285750">
              <a:buFontTx/>
              <a:buChar char="-"/>
            </a:pP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Habilitering</a:t>
            </a: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Grunnskule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Barnehageplassar</a:t>
            </a:r>
          </a:p>
          <a:p>
            <a:pPr algn="ctr"/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10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4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Innleiing</a:t>
            </a:r>
            <a:endParaRPr lang="nn-NO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5C331BC-EEA6-A06C-94CC-8DABBCE321D7}"/>
              </a:ext>
            </a:extLst>
          </p:cNvPr>
          <p:cNvSpPr txBox="1"/>
          <p:nvPr/>
        </p:nvSpPr>
        <p:spPr>
          <a:xfrm>
            <a:off x="818225" y="2277367"/>
            <a:ext cx="1055555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Helse, sosial og omsorg			prisstiging + 10,9 mill.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Bortfall ekstratilskot ressurskrevjande tenester	4,1 mill.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Flyktningar					2,9 mill.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Legevikar						1,7 mill.</a:t>
            </a:r>
          </a:p>
          <a:p>
            <a:pPr marL="742950" lvl="1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Oppvekst og kultur				prisstiging + 3,6 mill.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Redusert foreldrebetaling i barnehage		2,2 mill.</a:t>
            </a:r>
          </a:p>
          <a:p>
            <a:pPr marL="742950" lvl="1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Samfunnsutvikling og drift			prisstiging + 4,1 mill.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Reparasjon tak </a:t>
            </a: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Rimbareid</a:t>
            </a: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				3,0 mill.</a:t>
            </a:r>
          </a:p>
          <a:p>
            <a:pPr marL="742950" lvl="1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Administrasjon				prisstiging -0,3 mill.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Vakansar						- 0,7 mill.</a:t>
            </a:r>
          </a:p>
          <a:p>
            <a:pPr algn="ctr"/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7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5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Utfordringar - demografi</a:t>
            </a:r>
            <a:endParaRPr lang="nn-NO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91843DD-60B7-5564-42CF-A4123D79E7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8895605"/>
              </p:ext>
            </p:extLst>
          </p:nvPr>
        </p:nvGraphicFramePr>
        <p:xfrm>
          <a:off x="809496" y="2026508"/>
          <a:ext cx="5022893" cy="4077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6E4E7C9-8815-A54C-E402-AC4FE4397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00218"/>
              </p:ext>
            </p:extLst>
          </p:nvPr>
        </p:nvGraphicFramePr>
        <p:xfrm>
          <a:off x="6359613" y="2504014"/>
          <a:ext cx="5156884" cy="3600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49881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6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Utfordringar - demografi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5C331BC-EEA6-A06C-94CC-8DABBCE321D7}"/>
              </a:ext>
            </a:extLst>
          </p:cNvPr>
          <p:cNvSpPr txBox="1"/>
          <p:nvPr/>
        </p:nvSpPr>
        <p:spPr>
          <a:xfrm>
            <a:off x="818225" y="2277367"/>
            <a:ext cx="1055555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I denne kommunestyreperioden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51 færre elevar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39 fleire mellom 67 og 79 år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28 fleire i 80-åra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2 fleire over 90 år</a:t>
            </a:r>
          </a:p>
          <a:p>
            <a:pPr marL="742950" lvl="1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Inntekter er knytt til kva for innbyggjarar me har (aldersgruppe)</a:t>
            </a:r>
          </a:p>
          <a:p>
            <a:pPr marL="285750" indent="-285750">
              <a:buFontTx/>
              <a:buChar char="-"/>
            </a:pPr>
            <a:endParaRPr lang="nn-NO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Naudsynt omprioritering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Oppvekst		- 7,15 mill.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Helse		+ 5,85 mill.</a:t>
            </a:r>
          </a:p>
          <a:p>
            <a:pPr marL="742950" lvl="1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sz="2000" dirty="0">
                <a:latin typeface="Verdana" panose="020B0604030504040204" pitchFamily="34" charset="0"/>
                <a:ea typeface="Verdana" panose="020B0604030504040204" pitchFamily="34" charset="0"/>
              </a:rPr>
              <a:t>Dette er i liten grad reflektert i økonomiplanen</a:t>
            </a: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898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Utfordringar - vedlikehald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5C331BC-EEA6-A06C-94CC-8DABBCE321D7}"/>
              </a:ext>
            </a:extLst>
          </p:cNvPr>
          <p:cNvSpPr txBox="1"/>
          <p:nvPr/>
        </p:nvSpPr>
        <p:spPr>
          <a:xfrm>
            <a:off x="818225" y="2277367"/>
            <a:ext cx="1055555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Fitjar kommune har i liten grad prioritert vedlikehald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Tilstandsanalyse i 2024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Synleggjera vedlikehaldsetterslep</a:t>
            </a:r>
          </a:p>
          <a:p>
            <a:pPr marL="285750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Betre prioritering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Vedlikehald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Levetidsforlenging</a:t>
            </a:r>
          </a:p>
          <a:p>
            <a:pPr marL="742950" lvl="1" indent="-285750">
              <a:buFontTx/>
              <a:buChar char="-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Nybygg</a:t>
            </a:r>
          </a:p>
          <a:p>
            <a:pPr marL="742950" lvl="1" indent="-285750">
              <a:buFontTx/>
              <a:buChar char="-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Auke i vedlikehaldsutgifter framover (ikkje budsjettert)</a:t>
            </a:r>
          </a:p>
          <a:p>
            <a:pPr algn="ctr"/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020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itjar kommune PPT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2D87"/>
      </a:accent1>
      <a:accent2>
        <a:srgbClr val="FAB900"/>
      </a:accent2>
      <a:accent3>
        <a:srgbClr val="87A5C3"/>
      </a:accent3>
      <a:accent4>
        <a:srgbClr val="559B71"/>
      </a:accent4>
      <a:accent5>
        <a:srgbClr val="DC9B59"/>
      </a:accent5>
      <a:accent6>
        <a:srgbClr val="DC4F55"/>
      </a:accent6>
      <a:hlink>
        <a:srgbClr val="002C86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14F175A303BE4495EAA409C91AAD3A" ma:contentTypeVersion="5" ma:contentTypeDescription="Opprett et nytt dokument." ma:contentTypeScope="" ma:versionID="4f1ebc32d46a37507df6d0d446b113cd">
  <xsd:schema xmlns:xsd="http://www.w3.org/2001/XMLSchema" xmlns:xs="http://www.w3.org/2001/XMLSchema" xmlns:p="http://schemas.microsoft.com/office/2006/metadata/properties" xmlns:ns2="961c0ab2-685a-4b0d-9522-e6990fec7890" xmlns:ns3="7702f233-8592-462a-b824-ce21da46c281" targetNamespace="http://schemas.microsoft.com/office/2006/metadata/properties" ma:root="true" ma:fieldsID="f23bb86fb00071a6aeda5abd38f5a730" ns2:_="" ns3:_="">
    <xsd:import namespace="961c0ab2-685a-4b0d-9522-e6990fec7890"/>
    <xsd:import namespace="7702f233-8592-462a-b824-ce21da46c2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1c0ab2-685a-4b0d-9522-e6990fec78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02f233-8592-462a-b824-ce21da46c28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910C5A-5DDD-4334-B9D9-5539CB9E60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1c0ab2-685a-4b0d-9522-e6990fec7890"/>
    <ds:schemaRef ds:uri="7702f233-8592-462a-b824-ce21da46c2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DC8DB3-C4C8-4DE1-8B47-F7022E7D66E5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961c0ab2-685a-4b0d-9522-e6990fec7890"/>
    <ds:schemaRef ds:uri="http://purl.org/dc/dcmitype/"/>
    <ds:schemaRef ds:uri="7702f233-8592-462a-b824-ce21da46c28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8C24878-E068-455E-8ED9-4FA5544B14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6684</TotalTime>
  <Words>365</Words>
  <Application>Microsoft Office PowerPoint</Application>
  <PresentationFormat>Widescreen</PresentationFormat>
  <Paragraphs>91</Paragraphs>
  <Slides>7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Verdana</vt:lpstr>
      <vt:lpstr>Office-tema</vt:lpstr>
      <vt:lpstr>Kommunedirektøren sitt framlegg til budsjett 2024 og økonomiplan 2024 - 2027  Presentasjon for kommunestyret 31. oktober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Jon Olav Rolfsnes</dc:creator>
  <cp:lastModifiedBy>Trond Salmo</cp:lastModifiedBy>
  <cp:revision>172</cp:revision>
  <dcterms:created xsi:type="dcterms:W3CDTF">2019-06-21T08:17:48Z</dcterms:created>
  <dcterms:modified xsi:type="dcterms:W3CDTF">2023-10-31T10:11:12Z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0x010100CA14F175A303BE4495EAA409C91AAD3A</vt:lpwstr>
  </property>
</Properties>
</file>