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83" r:id="rId5"/>
    <p:sldId id="256" r:id="rId6"/>
    <p:sldId id="257" r:id="rId7"/>
    <p:sldId id="284" r:id="rId8"/>
    <p:sldId id="287" r:id="rId9"/>
    <p:sldId id="286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1"/>
    <a:srgbClr val="86A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83091" autoAdjust="0"/>
  </p:normalViewPr>
  <p:slideViewPr>
    <p:cSldViewPr snapToGrid="0" snapToObjects="1">
      <p:cViewPr varScale="1">
        <p:scale>
          <a:sx n="68" d="100"/>
          <a:sy n="68" d="100"/>
        </p:scale>
        <p:origin x="12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29.10.2023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424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8174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288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EE35ED8-BFEF-EB40-8B43-4D04CB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6A7C2"/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45A18FB-7185-7044-85A0-F2989EC4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03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2A5F8-7576-364C-B144-CC1DB39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06778AC-7F26-9943-853C-57058E10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82993-EAED-BD42-B905-F10A6F8EC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4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85F6F6-20B3-AD43-93B9-EC929F77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90EF9-775E-2D45-9DED-E237A3A41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402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29.10.2023</a:t>
            </a:fld>
            <a:endParaRPr lang="nb-NO" dirty="0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29.10.2023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29.10.2023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29.10.2023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B5CF3-4A84-FF45-809F-2045CA3C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74A36-AE30-DD42-95AE-50EB51E1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46404"/>
            <a:ext cx="10439400" cy="399296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06980C34-22C3-964D-848F-233E03FA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29.10.2023</a:t>
            </a:fld>
            <a:endParaRPr lang="nb-NO" dirty="0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F8315672-5ECA-3949-AD15-AD1811092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7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F8DA04-AA5F-1846-B5D5-A170950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AEE05F-6E37-334E-820C-BF451D12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4"/>
            <a:ext cx="10439400" cy="407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CDD40-0145-C949-AF4B-2641688DE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1612" y="418628"/>
            <a:ext cx="1053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6B4AAE-417E-6840-951F-FE07DDDF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681" y="418628"/>
            <a:ext cx="524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7790E17B-E3CD-0F47-A451-B219FF456A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52" r:id="rId7"/>
    <p:sldLayoutId id="2147483667" r:id="rId8"/>
    <p:sldLayoutId id="2147483666" r:id="rId9"/>
    <p:sldLayoutId id="2147483653" r:id="rId10"/>
    <p:sldLayoutId id="2147483654" r:id="rId11"/>
    <p:sldLayoutId id="2147483655" r:id="rId12"/>
    <p:sldLayoutId id="214748366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66B3A7-41D0-6B46-89E6-F2A83B7B2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9413"/>
            <a:ext cx="9144000" cy="2387600"/>
          </a:xfrm>
        </p:spPr>
        <p:txBody>
          <a:bodyPr anchor="t"/>
          <a:lstStyle/>
          <a:p>
            <a:r>
              <a:rPr lang="nb-NO" dirty="0"/>
              <a:t>Inntekter og finans</a:t>
            </a:r>
            <a:br>
              <a:rPr lang="nb-NO" dirty="0"/>
            </a:br>
            <a:br>
              <a:rPr lang="nb-NO" dirty="0"/>
            </a:br>
            <a:r>
              <a:rPr lang="nb-NO" sz="2400" dirty="0"/>
              <a:t>Presentasjon for kommunestyret 31. oktober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265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Inntekter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AF32992A-34DF-7F77-F4E4-4ECDB2E6C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05890"/>
              </p:ext>
            </p:extLst>
          </p:nvPr>
        </p:nvGraphicFramePr>
        <p:xfrm>
          <a:off x="723400" y="1940318"/>
          <a:ext cx="10783655" cy="221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3533">
                  <a:extLst>
                    <a:ext uri="{9D8B030D-6E8A-4147-A177-3AD203B41FA5}">
                      <a16:colId xmlns:a16="http://schemas.microsoft.com/office/drawing/2014/main" val="1153430774"/>
                    </a:ext>
                  </a:extLst>
                </a:gridCol>
                <a:gridCol w="1264356">
                  <a:extLst>
                    <a:ext uri="{9D8B030D-6E8A-4147-A177-3AD203B41FA5}">
                      <a16:colId xmlns:a16="http://schemas.microsoft.com/office/drawing/2014/main" val="604721306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1464756944"/>
                    </a:ext>
                  </a:extLst>
                </a:gridCol>
                <a:gridCol w="1057783">
                  <a:extLst>
                    <a:ext uri="{9D8B030D-6E8A-4147-A177-3AD203B41FA5}">
                      <a16:colId xmlns:a16="http://schemas.microsoft.com/office/drawing/2014/main" val="3788417780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2376970758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1450244561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3547074873"/>
                    </a:ext>
                  </a:extLst>
                </a:gridCol>
                <a:gridCol w="1051629">
                  <a:extLst>
                    <a:ext uri="{9D8B030D-6E8A-4147-A177-3AD203B41FA5}">
                      <a16:colId xmlns:a16="http://schemas.microsoft.com/office/drawing/2014/main" val="4143628210"/>
                    </a:ext>
                  </a:extLst>
                </a:gridCol>
              </a:tblGrid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Opphavleg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750899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>
                          <a:effectLst/>
                        </a:rPr>
                        <a:t> 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2025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2026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2027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415015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Rammetilskot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-118 979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-123 961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-124 967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-130 016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-128 795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-128 697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-128 601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597742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Inntekts- og formuesskatt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-108 251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-101 316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-102 862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-113 848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-113 848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-113 848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-113 848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249751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Eigedomsskatt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-20 871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-20 983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-21 247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-21 997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-26 647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-30 547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-30 547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45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Andre generelle driftsinntekter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-12 730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-4 365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-4 365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-19 450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-12 750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-20 750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-12 750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28912"/>
                  </a:ext>
                </a:extLst>
              </a:tr>
              <a:tr h="31577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Sum generelle driftsinntekter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-260 832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-250 625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-253 441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-285 311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-282 040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-293 842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-285 746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57784"/>
                  </a:ext>
                </a:extLst>
              </a:tr>
            </a:tbl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723400" y="4308692"/>
            <a:ext cx="105555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Småkommunetilskot / Sør-Noreg tilskot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Nytt inntektssystem frå 2025 ?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Skatteinntekter svarar til 3202 innbyggjarar 1. januar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Ny næringsverksemd</a:t>
            </a: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Produksjonsavgift vindkraft og havbruk</a:t>
            </a:r>
            <a:endParaRPr lang="nn-NO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n-NO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0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Produksjonsavgift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Produksjonsavgift vindkraft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2,15 mill. i 2023	8,6 mill. frå 2024		9,95 mill. frå 2025</a:t>
            </a:r>
          </a:p>
          <a:p>
            <a:pPr lvl="1" fontAlgn="base">
              <a:buFont typeface="Arial" panose="020B0604020202020204" pitchFamily="34" charset="0"/>
              <a:buChar char="•"/>
            </a:pP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Produksjonsavgift havbruk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1,9 mill. i 2023		2,8 mill. frå 2024</a:t>
            </a:r>
          </a:p>
          <a:p>
            <a:pPr lvl="1" fontAlgn="base"/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Inntekter frå havbrukskonsesjonar (annakvart år)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8,0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mill. 2024 og 2026	</a:t>
            </a: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723400" y="4308692"/>
            <a:ext cx="1055555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Rentebane per 11. oktober</a:t>
            </a:r>
          </a:p>
          <a:p>
            <a:pPr marL="742950" lvl="1" indent="-285750">
              <a:buFontTx/>
              <a:buChar char="-"/>
            </a:pPr>
            <a:r>
              <a:rPr lang="nn-NO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Rentetopp</a:t>
            </a: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 forventa rundt årsskiftet</a:t>
            </a:r>
          </a:p>
          <a:p>
            <a:pPr marL="742950" lvl="1" indent="-285750">
              <a:buFontTx/>
              <a:buChar char="-"/>
            </a:pP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NIBOR 3 </a:t>
            </a:r>
            <a:r>
              <a:rPr lang="nn-NO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mnd</a:t>
            </a: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. forventa no 4,49 % (3,69 % for eit år sidan)</a:t>
            </a:r>
          </a:p>
          <a:p>
            <a:pPr marL="742950" lvl="1" indent="-285750">
              <a:buFontTx/>
              <a:buChar char="-"/>
            </a:pP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Påslag innlån på 0,80 %-poeng</a:t>
            </a:r>
          </a:p>
          <a:p>
            <a:pPr marL="742950" lvl="1" indent="-285750">
              <a:buFontTx/>
              <a:buChar char="-"/>
            </a:pPr>
            <a:r>
              <a:rPr lang="nn-NO" sz="1400" dirty="0">
                <a:latin typeface="Verdana" panose="020B0604030504040204" pitchFamily="34" charset="0"/>
                <a:ea typeface="Verdana" panose="020B0604030504040204" pitchFamily="34" charset="0"/>
              </a:rPr>
              <a:t>Høg investeringstakt</a:t>
            </a:r>
          </a:p>
          <a:p>
            <a:pPr algn="ctr"/>
            <a:endParaRPr lang="nn-NO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CE064C2-2F9B-A43E-5467-04A0947A0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29520"/>
              </p:ext>
            </p:extLst>
          </p:nvPr>
        </p:nvGraphicFramePr>
        <p:xfrm>
          <a:off x="628575" y="1927205"/>
          <a:ext cx="10745201" cy="2207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6403">
                  <a:extLst>
                    <a:ext uri="{9D8B030D-6E8A-4147-A177-3AD203B41FA5}">
                      <a16:colId xmlns:a16="http://schemas.microsoft.com/office/drawing/2014/main" val="4276443423"/>
                    </a:ext>
                  </a:extLst>
                </a:gridCol>
                <a:gridCol w="1083733">
                  <a:extLst>
                    <a:ext uri="{9D8B030D-6E8A-4147-A177-3AD203B41FA5}">
                      <a16:colId xmlns:a16="http://schemas.microsoft.com/office/drawing/2014/main" val="2807325788"/>
                    </a:ext>
                  </a:extLst>
                </a:gridCol>
                <a:gridCol w="1065670">
                  <a:extLst>
                    <a:ext uri="{9D8B030D-6E8A-4147-A177-3AD203B41FA5}">
                      <a16:colId xmlns:a16="http://schemas.microsoft.com/office/drawing/2014/main" val="104004908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4188904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881395661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2376285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536653057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623531303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Opphavleg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389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2025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2026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2027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81795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Renteinntekter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-1 499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-2 003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-2 151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-2 978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-2 534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-3 068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-2 497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516560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Utbytte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-994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-869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-1 119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-1 119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-1 119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-1 119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-1 119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429968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>
                          <a:effectLst/>
                        </a:rPr>
                        <a:t>Vinst og tap på finansielle omløpsmidlar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393</a:t>
                      </a:r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-707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-698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-926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-815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-665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-444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73896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Renteutgifter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5 767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10 606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10 566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13 004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13 525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14 112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15 559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76611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>
                          <a:effectLst/>
                        </a:rPr>
                        <a:t>Avdrag på lån</a:t>
                      </a:r>
                      <a:endParaRPr lang="nn-NO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12 561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14 624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14 089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14 691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15 172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15 439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16 536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612968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u="none" strike="noStrike" dirty="0">
                          <a:effectLst/>
                        </a:rPr>
                        <a:t>Netto finansutgifter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16 228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21 651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20 687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22 672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24 229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24 699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28 035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64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8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Driftsresultat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628575" y="3453368"/>
            <a:ext cx="1055555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Samla resultat i perioden 2024-2027 er over 1 % 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Resultatet i 2027 viser at det er lite permanente utgifter me kan legga inn i tillegg</a:t>
            </a:r>
            <a:endParaRPr lang="nn-NO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n-NO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CE064C2-2F9B-A43E-5467-04A0947A0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05011"/>
              </p:ext>
            </p:extLst>
          </p:nvPr>
        </p:nvGraphicFramePr>
        <p:xfrm>
          <a:off x="628575" y="2115165"/>
          <a:ext cx="10745201" cy="827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6403">
                  <a:extLst>
                    <a:ext uri="{9D8B030D-6E8A-4147-A177-3AD203B41FA5}">
                      <a16:colId xmlns:a16="http://schemas.microsoft.com/office/drawing/2014/main" val="4276443423"/>
                    </a:ext>
                  </a:extLst>
                </a:gridCol>
                <a:gridCol w="1207911">
                  <a:extLst>
                    <a:ext uri="{9D8B030D-6E8A-4147-A177-3AD203B41FA5}">
                      <a16:colId xmlns:a16="http://schemas.microsoft.com/office/drawing/2014/main" val="2807325788"/>
                    </a:ext>
                  </a:extLst>
                </a:gridCol>
                <a:gridCol w="941492">
                  <a:extLst>
                    <a:ext uri="{9D8B030D-6E8A-4147-A177-3AD203B41FA5}">
                      <a16:colId xmlns:a16="http://schemas.microsoft.com/office/drawing/2014/main" val="2798926213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41889049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881395661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423762856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536653057"/>
                    </a:ext>
                  </a:extLst>
                </a:gridCol>
                <a:gridCol w="1047879">
                  <a:extLst>
                    <a:ext uri="{9D8B030D-6E8A-4147-A177-3AD203B41FA5}">
                      <a16:colId xmlns:a16="http://schemas.microsoft.com/office/drawing/2014/main" val="3623531303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Opphavleg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3897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u="none" strike="noStrike" dirty="0">
                          <a:effectLst/>
                        </a:rPr>
                        <a:t> </a:t>
                      </a:r>
                      <a:endParaRPr lang="nn-NO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2025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2026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2027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81795"/>
                  </a:ext>
                </a:extLst>
              </a:tr>
              <a:tr h="27587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Netto driftsresultat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1" i="0" u="none" strike="noStrike" dirty="0">
                          <a:solidFill>
                            <a:srgbClr val="FF0031"/>
                          </a:solidFill>
                          <a:effectLst/>
                          <a:latin typeface="Verdana" panose="020B0604030504040204" pitchFamily="34" charset="0"/>
                        </a:rPr>
                        <a:t>-8 003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1" i="0" u="none" strike="noStrike" dirty="0">
                          <a:solidFill>
                            <a:srgbClr val="FF0031"/>
                          </a:solidFill>
                          <a:effectLst/>
                          <a:latin typeface="Verdana" panose="020B0604030504040204" pitchFamily="34" charset="0"/>
                        </a:rPr>
                        <a:t>-246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1 699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1" i="0" u="none" strike="noStrike" dirty="0">
                          <a:solidFill>
                            <a:srgbClr val="FF0031"/>
                          </a:solidFill>
                          <a:effectLst/>
                          <a:latin typeface="Verdana" panose="020B0604030504040204" pitchFamily="34" charset="0"/>
                        </a:rPr>
                        <a:t>-2 543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1" i="0" u="none" strike="noStrike" dirty="0">
                          <a:solidFill>
                            <a:srgbClr val="FF0031"/>
                          </a:solidFill>
                          <a:effectLst/>
                          <a:latin typeface="Verdana" panose="020B0604030504040204" pitchFamily="34" charset="0"/>
                        </a:rPr>
                        <a:t>-3 398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1" i="0" u="none" strike="noStrike" dirty="0">
                          <a:solidFill>
                            <a:srgbClr val="FF0031"/>
                          </a:solidFill>
                          <a:effectLst/>
                          <a:latin typeface="Verdana" panose="020B0604030504040204" pitchFamily="34" charset="0"/>
                        </a:rPr>
                        <a:t>-13 860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 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64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12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29.10.2023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4686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Finansielle måltal</a:t>
            </a:r>
          </a:p>
          <a:p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Sunnheitsindikator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Netto driftsresultat skal vera på minst 1 % av brutto driftsinntekter.  I framlegget til budsjett oppnår me dette målet for perioden sett under eitt.  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Gjeldsbelastningsindikator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Langsiktig gjeld skal ikkje vera meir enn 90 % av brutto driftsinntekter.  I budsjettframlegget har kommunedirektøren justert ned investeringstakten slik at gjeldsbelastninga skal halda seg under måltalet. I 2027 er gjelda tett oppunder 90 %. 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70" indent="1270">
              <a:lnSpc>
                <a:spcPct val="107000"/>
              </a:lnSpc>
              <a:spcAft>
                <a:spcPts val="25"/>
              </a:spcAft>
            </a:pP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Renteeksponeringsindikator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Risiko som skildra i finans- og gjeldsforvaltningsreglementet, skal ikkje vera høgare enn låg risiko; 0,2 % av brutto driftsinntekter.  Budsjettet legg opp til å etterleva kravet i heile perioden.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70" indent="1270">
              <a:lnSpc>
                <a:spcPct val="107000"/>
              </a:lnSpc>
              <a:spcAft>
                <a:spcPts val="25"/>
              </a:spcAft>
            </a:pP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Likviditetsindikator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Arbeidskapital skal vera minst 17 % av brutto driftsinntekter. Budsjettet legg opp til å etterleva kravet i heile perioden.</a:t>
            </a:r>
            <a:endParaRPr lang="nn-NO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70" indent="1270">
              <a:lnSpc>
                <a:spcPct val="107000"/>
              </a:lnSpc>
              <a:spcAft>
                <a:spcPts val="25"/>
              </a:spcAft>
            </a:pP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ROBEK-indikator</a:t>
            </a:r>
            <a:r>
              <a:rPr lang="nn-NO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– Fri eigenkapital skal vera minst 10 % av brutto driftsinntekter.  Budsjettframlegget legg opp til å nå dette målet i heile perioden. </a:t>
            </a:r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3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tjar kommune PP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D87"/>
      </a:accent1>
      <a:accent2>
        <a:srgbClr val="FAB900"/>
      </a:accent2>
      <a:accent3>
        <a:srgbClr val="87A5C3"/>
      </a:accent3>
      <a:accent4>
        <a:srgbClr val="559B71"/>
      </a:accent4>
      <a:accent5>
        <a:srgbClr val="DC9B59"/>
      </a:accent5>
      <a:accent6>
        <a:srgbClr val="DC4F55"/>
      </a:accent6>
      <a:hlink>
        <a:srgbClr val="002C86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4F175A303BE4495EAA409C91AAD3A" ma:contentTypeVersion="5" ma:contentTypeDescription="Opprett et nytt dokument." ma:contentTypeScope="" ma:versionID="4f1ebc32d46a37507df6d0d446b113cd">
  <xsd:schema xmlns:xsd="http://www.w3.org/2001/XMLSchema" xmlns:xs="http://www.w3.org/2001/XMLSchema" xmlns:p="http://schemas.microsoft.com/office/2006/metadata/properties" xmlns:ns2="961c0ab2-685a-4b0d-9522-e6990fec7890" xmlns:ns3="7702f233-8592-462a-b824-ce21da46c281" targetNamespace="http://schemas.microsoft.com/office/2006/metadata/properties" ma:root="true" ma:fieldsID="f23bb86fb00071a6aeda5abd38f5a730" ns2:_="" ns3:_="">
    <xsd:import namespace="961c0ab2-685a-4b0d-9522-e6990fec7890"/>
    <xsd:import namespace="7702f233-8592-462a-b824-ce21da46c2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c0ab2-685a-4b0d-9522-e6990fec7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2f233-8592-462a-b824-ce21da46c2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DC8DB3-C4C8-4DE1-8B47-F7022E7D66E5}">
  <ds:schemaRefs>
    <ds:schemaRef ds:uri="http://purl.org/dc/terms/"/>
    <ds:schemaRef ds:uri="http://schemas.openxmlformats.org/package/2006/metadata/core-properties"/>
    <ds:schemaRef ds:uri="961c0ab2-685a-4b0d-9522-e6990fec789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702f233-8592-462a-b824-ce21da46c28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C24878-E068-455E-8ED9-4FA5544B14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910C5A-5DDD-4334-B9D9-5539CB9E60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1c0ab2-685a-4b0d-9522-e6990fec7890"/>
    <ds:schemaRef ds:uri="7702f233-8592-462a-b824-ce21da46c2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6650</TotalTime>
  <Words>612</Words>
  <Application>Microsoft Office PowerPoint</Application>
  <PresentationFormat>Widescreen</PresentationFormat>
  <Paragraphs>199</Paragraphs>
  <Slides>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Symbol</vt:lpstr>
      <vt:lpstr>Verdana</vt:lpstr>
      <vt:lpstr>Office-tema</vt:lpstr>
      <vt:lpstr>Inntekter og finans  Presentasjon for kommunestyret 31. oktober 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Trond Salmo</cp:lastModifiedBy>
  <cp:revision>169</cp:revision>
  <dcterms:created xsi:type="dcterms:W3CDTF">2019-06-21T08:17:48Z</dcterms:created>
  <dcterms:modified xsi:type="dcterms:W3CDTF">2023-10-29T11:48:15Z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0x010100CA14F175A303BE4495EAA409C91AAD3A</vt:lpwstr>
  </property>
</Properties>
</file>