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4"/>
  </p:sldMasterIdLst>
  <p:notesMasterIdLst>
    <p:notesMasterId r:id="rId25"/>
  </p:notesMasterIdLst>
  <p:sldIdLst>
    <p:sldId id="285" r:id="rId5"/>
    <p:sldId id="256" r:id="rId6"/>
    <p:sldId id="276" r:id="rId7"/>
    <p:sldId id="257" r:id="rId8"/>
    <p:sldId id="258" r:id="rId9"/>
    <p:sldId id="259" r:id="rId10"/>
    <p:sldId id="274" r:id="rId11"/>
    <p:sldId id="283" r:id="rId12"/>
    <p:sldId id="277" r:id="rId13"/>
    <p:sldId id="260" r:id="rId14"/>
    <p:sldId id="261" r:id="rId15"/>
    <p:sldId id="263" r:id="rId16"/>
    <p:sldId id="264" r:id="rId17"/>
    <p:sldId id="266" r:id="rId18"/>
    <p:sldId id="282" r:id="rId19"/>
    <p:sldId id="268" r:id="rId20"/>
    <p:sldId id="269" r:id="rId21"/>
    <p:sldId id="279" r:id="rId22"/>
    <p:sldId id="280" r:id="rId23"/>
    <p:sldId id="284" r:id="rId2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6A3"/>
    <a:srgbClr val="27759B"/>
    <a:srgbClr val="6095BD"/>
    <a:srgbClr val="86A7C2"/>
    <a:srgbClr val="FF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86AFC-9DD8-41CB-9609-ACCDF9973FD2}" v="5" dt="2023-10-31T10:03:41.475"/>
    <p1510:client id="{CB42F50F-1D46-4DA3-90B6-8B31ACFF9665}" v="358" dt="2023-10-31T08:10:39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83091" autoAdjust="0"/>
  </p:normalViewPr>
  <p:slideViewPr>
    <p:cSldViewPr snapToGrid="0" snapToObjects="1">
      <p:cViewPr varScale="1">
        <p:scale>
          <a:sx n="92" d="100"/>
          <a:sy n="92" d="100"/>
        </p:scale>
        <p:origin x="12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31.10.2023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2958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dirty="0" err="1"/>
              <a:t>Hvordan</a:t>
            </a:r>
            <a:r>
              <a:rPr lang="nn-NO" dirty="0"/>
              <a:t> ser dette ut nå, Trond?</a:t>
            </a:r>
            <a:r>
              <a:rPr lang="nn-NO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Opplæringslova: Kommunen større plikt til å skaffe vikar, ligger utkast. FOS, PPT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5722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Ny sats- </a:t>
            </a:r>
            <a:r>
              <a:rPr lang="nn-NO" dirty="0" err="1"/>
              <a:t>innbyggerne</a:t>
            </a:r>
            <a:r>
              <a:rPr lang="nn-NO" dirty="0"/>
              <a:t> er </a:t>
            </a:r>
            <a:r>
              <a:rPr lang="nn-NO" dirty="0" err="1"/>
              <a:t>heldigere</a:t>
            </a:r>
            <a:r>
              <a:rPr lang="nn-NO" dirty="0"/>
              <a:t> i Fitjar, Stord i </a:t>
            </a:r>
            <a:r>
              <a:rPr lang="nn-NO" dirty="0" err="1"/>
              <a:t>annen</a:t>
            </a:r>
            <a:r>
              <a:rPr lang="nn-NO" dirty="0"/>
              <a:t> sone, må betale 2000,- (vert kompensert i rammetilskot)</a:t>
            </a:r>
            <a:r>
              <a:rPr lang="nn-NO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nn-NO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Reduksjon med kr 30.000,- frå 2022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876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Ser at det er </a:t>
            </a:r>
            <a:r>
              <a:rPr lang="nn-NO" dirty="0" err="1"/>
              <a:t>synkede</a:t>
            </a:r>
            <a:r>
              <a:rPr lang="nn-NO" dirty="0"/>
              <a:t> tal på elever på de mindre </a:t>
            </a:r>
            <a:r>
              <a:rPr lang="nn-NO" dirty="0" err="1"/>
              <a:t>skolene</a:t>
            </a:r>
            <a:r>
              <a:rPr lang="nn-NO" dirty="0"/>
              <a:t>. Fleire søker også på </a:t>
            </a:r>
            <a:r>
              <a:rPr lang="nn-NO" dirty="0" err="1"/>
              <a:t>Rimbared</a:t>
            </a:r>
            <a:r>
              <a:rPr lang="nn-NO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1156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Blir 53 barn i Svingen frå januar 24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lag kr 770.000,- haust 2023. Deretter årleg 1,85 mill. i planperioden.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9230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Håkonorspelet</a:t>
            </a:r>
            <a:r>
              <a:rPr lang="nn-NO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som vart gitt i revidert budsjett 2023.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Reiselivskoordinatorvidareføre løyving som vart gitt i revidert budsjett 2023 for 2024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6686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BTI</a:t>
            </a:r>
          </a:p>
          <a:p>
            <a:r>
              <a:rPr lang="nn-NO" dirty="0"/>
              <a:t>Sentral aktør i oppvekstreforma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7662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947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err="1"/>
              <a:t>Tilskudd</a:t>
            </a:r>
            <a:r>
              <a:rPr lang="nn-NO" dirty="0"/>
              <a:t> private </a:t>
            </a:r>
            <a:r>
              <a:rPr lang="nn-NO" dirty="0" err="1"/>
              <a:t>barnehager</a:t>
            </a:r>
            <a:r>
              <a:rPr lang="nn-NO" dirty="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4242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Hopp i </a:t>
            </a:r>
            <a:r>
              <a:rPr lang="nn-NO" dirty="0" err="1"/>
              <a:t>barnetall</a:t>
            </a:r>
            <a:r>
              <a:rPr lang="nn-NO"/>
              <a:t> i 2025 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2505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008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err="1"/>
              <a:t>Bti</a:t>
            </a:r>
            <a:r>
              <a:rPr lang="nn-NO" dirty="0"/>
              <a:t> modellen, Fitjar kan være stolt over å fått i gang et verktøy kor ulike tenester betre kan </a:t>
            </a:r>
            <a:r>
              <a:rPr lang="nn-NO" dirty="0" err="1"/>
              <a:t>samhandle</a:t>
            </a:r>
            <a:r>
              <a:rPr lang="nn-NO" dirty="0"/>
              <a:t>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4927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Punkt 1: </a:t>
            </a:r>
            <a:r>
              <a:rPr lang="nn-NO" dirty="0" err="1"/>
              <a:t>Enkeltelever</a:t>
            </a:r>
            <a:r>
              <a:rPr lang="nn-NO" dirty="0"/>
              <a:t> med store tiltak </a:t>
            </a:r>
            <a:r>
              <a:rPr lang="nn-NO" dirty="0" err="1"/>
              <a:t>krever</a:t>
            </a:r>
            <a:r>
              <a:rPr lang="nn-NO" dirty="0"/>
              <a:t> mye </a:t>
            </a:r>
            <a:r>
              <a:rPr lang="nn-NO" dirty="0" err="1"/>
              <a:t>ressurser</a:t>
            </a:r>
            <a:r>
              <a:rPr lang="nn-NO" dirty="0"/>
              <a:t>. En klar </a:t>
            </a:r>
            <a:r>
              <a:rPr lang="nn-NO" dirty="0" err="1"/>
              <a:t>økning</a:t>
            </a:r>
            <a:r>
              <a:rPr lang="nn-NO" dirty="0"/>
              <a:t> frå </a:t>
            </a:r>
            <a:r>
              <a:rPr lang="nn-NO" dirty="0" err="1"/>
              <a:t>tidligere</a:t>
            </a:r>
            <a:r>
              <a:rPr lang="nn-NO" dirty="0"/>
              <a:t>. </a:t>
            </a:r>
            <a:r>
              <a:rPr lang="nn-NO" dirty="0" err="1"/>
              <a:t>Jobber</a:t>
            </a:r>
            <a:r>
              <a:rPr lang="nn-NO" dirty="0"/>
              <a:t> med at små vedtak går ned </a:t>
            </a:r>
            <a:r>
              <a:rPr lang="nn-NO" dirty="0" err="1"/>
              <a:t>noe</a:t>
            </a:r>
            <a:r>
              <a:rPr lang="nn-NO" dirty="0"/>
              <a:t>. </a:t>
            </a:r>
          </a:p>
          <a:p>
            <a:r>
              <a:rPr lang="nn-NO" dirty="0"/>
              <a:t>Punkt 2: </a:t>
            </a:r>
            <a:r>
              <a:rPr lang="nn-NO" dirty="0" err="1"/>
              <a:t>Dekomp</a:t>
            </a:r>
            <a:r>
              <a:rPr lang="nn-NO" dirty="0"/>
              <a:t>/</a:t>
            </a:r>
            <a:r>
              <a:rPr lang="nn-NO" dirty="0" err="1"/>
              <a:t>Rekomp</a:t>
            </a:r>
            <a:r>
              <a:rPr lang="nn-NO" dirty="0"/>
              <a:t> – alle </a:t>
            </a:r>
            <a:r>
              <a:rPr lang="nn-NO" dirty="0" err="1"/>
              <a:t>barnehagene</a:t>
            </a:r>
            <a:r>
              <a:rPr lang="nn-NO" dirty="0"/>
              <a:t> </a:t>
            </a:r>
            <a:r>
              <a:rPr lang="nn-NO" dirty="0" err="1"/>
              <a:t>jobber</a:t>
            </a:r>
            <a:r>
              <a:rPr lang="nn-NO" dirty="0"/>
              <a:t> saman om ASK-metoden. Språkstøttesystem, </a:t>
            </a:r>
            <a:r>
              <a:rPr lang="nn-NO" dirty="0" err="1"/>
              <a:t>tegn</a:t>
            </a:r>
            <a:r>
              <a:rPr lang="nn-NO" dirty="0"/>
              <a:t> til tale. I tråd med PPT sine </a:t>
            </a:r>
            <a:r>
              <a:rPr lang="nn-NO" dirty="0" err="1"/>
              <a:t>tanker</a:t>
            </a:r>
            <a:r>
              <a:rPr lang="nn-NO" dirty="0"/>
              <a:t> om at alle kan dra nytte av tiltak, universelle. Skolene </a:t>
            </a:r>
            <a:r>
              <a:rPr lang="nn-NO" dirty="0" err="1"/>
              <a:t>jobber</a:t>
            </a:r>
            <a:r>
              <a:rPr lang="nn-NO" dirty="0"/>
              <a:t> med temaet </a:t>
            </a:r>
            <a:r>
              <a:rPr lang="nn-NO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universell     </a:t>
            </a:r>
            <a:endParaRPr lang="nn-N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065" indent="183515" fontAlgn="base">
              <a:lnSpc>
                <a:spcPct val="107000"/>
              </a:lnSpc>
              <a:spcAft>
                <a:spcPts val="800"/>
              </a:spcAft>
            </a:pPr>
            <a:r>
              <a:rPr lang="nn-NO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  tilnærming i læringsøkta, noko som skal lede til meir inkluderande og praktisk undervisning. Det </a:t>
            </a:r>
            <a:r>
              <a:rPr lang="nn-NO" sz="1800" kern="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tilpassede</a:t>
            </a:r>
            <a:r>
              <a:rPr lang="nn-NO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blir mindre </a:t>
            </a:r>
            <a:r>
              <a:rPr lang="nn-NO" sz="1800" kern="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synlig</a:t>
            </a:r>
            <a:r>
              <a:rPr lang="nn-NO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endParaRPr lang="nn-N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n-NO" dirty="0"/>
              <a:t>Punkt 3: </a:t>
            </a:r>
            <a:r>
              <a:rPr lang="nn-NO" dirty="0" err="1"/>
              <a:t>Elevene</a:t>
            </a:r>
            <a:r>
              <a:rPr lang="nn-NO" dirty="0"/>
              <a:t> har stort læringsutbytte på </a:t>
            </a:r>
            <a:r>
              <a:rPr lang="nn-NO" dirty="0" err="1"/>
              <a:t>skolene</a:t>
            </a:r>
            <a:r>
              <a:rPr lang="nn-NO" dirty="0"/>
              <a:t>, De ligger over i de fleste basisfag, </a:t>
            </a:r>
            <a:r>
              <a:rPr lang="nn-NO" dirty="0" err="1"/>
              <a:t>ferdigheter</a:t>
            </a:r>
            <a:r>
              <a:rPr lang="nn-NO" dirty="0"/>
              <a:t>. Lesing, </a:t>
            </a:r>
            <a:r>
              <a:rPr lang="nn-NO" dirty="0" err="1"/>
              <a:t>regning</a:t>
            </a:r>
            <a:r>
              <a:rPr lang="nn-NO" dirty="0"/>
              <a:t>, engelsk</a:t>
            </a:r>
          </a:p>
          <a:p>
            <a:r>
              <a:rPr lang="nn-NO" dirty="0"/>
              <a:t>Punkt 4: Ligger </a:t>
            </a:r>
            <a:r>
              <a:rPr lang="nn-NO" dirty="0" err="1"/>
              <a:t>noe</a:t>
            </a:r>
            <a:r>
              <a:rPr lang="nn-NO" dirty="0"/>
              <a:t> under? Litt uro i vår, men er en betring no. Likevel er det </a:t>
            </a:r>
            <a:r>
              <a:rPr lang="nn-NO" dirty="0" err="1"/>
              <a:t>enkeltelever</a:t>
            </a:r>
            <a:r>
              <a:rPr lang="nn-NO" dirty="0"/>
              <a:t> som utfordrar, og </a:t>
            </a:r>
            <a:r>
              <a:rPr lang="nn-NO" dirty="0" err="1"/>
              <a:t>skolene</a:t>
            </a:r>
            <a:r>
              <a:rPr lang="nn-NO" dirty="0"/>
              <a:t> har </a:t>
            </a:r>
            <a:r>
              <a:rPr lang="nn-NO" dirty="0" err="1"/>
              <a:t>måttet</a:t>
            </a:r>
            <a:r>
              <a:rPr lang="nn-NO" dirty="0"/>
              <a:t> bruke </a:t>
            </a:r>
            <a:r>
              <a:rPr lang="nn-NO" dirty="0" err="1"/>
              <a:t>noe</a:t>
            </a:r>
            <a:r>
              <a:rPr lang="nn-NO" dirty="0"/>
              <a:t> ekstra på det.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5530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Fitjar for alle (Mone)</a:t>
            </a:r>
          </a:p>
          <a:p>
            <a:r>
              <a:rPr lang="nn-NO" dirty="0"/>
              <a:t>Beskrive litt om </a:t>
            </a:r>
            <a:r>
              <a:rPr lang="nn-NO" dirty="0" err="1"/>
              <a:t>oppvekstreformen</a:t>
            </a:r>
            <a:r>
              <a:rPr lang="nn-NO" dirty="0"/>
              <a:t>?</a:t>
            </a:r>
          </a:p>
          <a:p>
            <a:r>
              <a:rPr lang="nn-NO" dirty="0"/>
              <a:t>Jordmor </a:t>
            </a:r>
            <a:r>
              <a:rPr lang="nn-NO" dirty="0" err="1"/>
              <a:t>tilsatt</a:t>
            </a:r>
            <a:r>
              <a:rPr lang="nn-NO" dirty="0"/>
              <a:t> </a:t>
            </a:r>
          </a:p>
          <a:p>
            <a:r>
              <a:rPr lang="nn-NO" dirty="0"/>
              <a:t>Er i gang med ny leder. </a:t>
            </a:r>
          </a:p>
          <a:p>
            <a:r>
              <a:rPr lang="nn-NO" dirty="0"/>
              <a:t>Kultur: </a:t>
            </a:r>
            <a:r>
              <a:rPr lang="nn-NO" dirty="0" err="1"/>
              <a:t>Spennende</a:t>
            </a:r>
            <a:r>
              <a:rPr lang="nn-NO" dirty="0"/>
              <a:t> prosjekter på gang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7558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Fitjar for alle (Mone)</a:t>
            </a:r>
          </a:p>
          <a:p>
            <a:r>
              <a:rPr lang="nn-NO" dirty="0"/>
              <a:t>Beskrive litt om </a:t>
            </a:r>
            <a:r>
              <a:rPr lang="nn-NO" dirty="0" err="1"/>
              <a:t>oppvekstreformen</a:t>
            </a:r>
            <a:r>
              <a:rPr lang="nn-NO" dirty="0"/>
              <a:t>?</a:t>
            </a:r>
          </a:p>
          <a:p>
            <a:r>
              <a:rPr lang="nn-NO" dirty="0"/>
              <a:t>Jordmor </a:t>
            </a:r>
            <a:r>
              <a:rPr lang="nn-NO" dirty="0" err="1"/>
              <a:t>tilsatt</a:t>
            </a:r>
            <a:r>
              <a:rPr lang="nn-NO" dirty="0"/>
              <a:t> </a:t>
            </a:r>
          </a:p>
          <a:p>
            <a:r>
              <a:rPr lang="nn-NO" dirty="0"/>
              <a:t>Er i gang med ny leder. </a:t>
            </a:r>
          </a:p>
          <a:p>
            <a:r>
              <a:rPr lang="nn-NO" dirty="0"/>
              <a:t>Kultur: </a:t>
            </a:r>
            <a:r>
              <a:rPr lang="nn-NO" dirty="0" err="1"/>
              <a:t>Spennende</a:t>
            </a:r>
            <a:r>
              <a:rPr lang="nn-NO" dirty="0"/>
              <a:t> prosjekter på gang. </a:t>
            </a:r>
            <a:r>
              <a:rPr lang="nn-NO" sz="12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Etablere e-</a:t>
            </a:r>
            <a:r>
              <a:rPr lang="nn-NO" sz="12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sportsenter</a:t>
            </a:r>
            <a:r>
              <a:rPr lang="nn-NO" sz="12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kulturhuset.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200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 frivilligsentralen god rammar for drift slik at dei har høve til handtera kvardagen for å gi gode tilbod til innbyggjarane.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2999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 ei betre tilpassa opplæring, ei tydeleg konkretisering av innhaldet i st. melding 6 og lovpålagt intensiv opplæring på 1. – 4. trinn er målet å holde omfang av spesialundervisning til under 7 % i planperioden.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Samtidig har det komme enkeltvedtak om spesialundervisning som har større omfang enn før.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Oppvekstreform=barnevernsreform – viktig å </a:t>
            </a:r>
            <a:r>
              <a:rPr lang="nn-NO" sz="18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</a:t>
            </a:r>
            <a:r>
              <a:rPr lang="nn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på tiltak som </a:t>
            </a:r>
            <a:r>
              <a:rPr lang="nn-NO" sz="18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familieveileder</a:t>
            </a:r>
            <a:r>
              <a:rPr lang="nn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Los </a:t>
            </a:r>
            <a:r>
              <a:rPr lang="nn-NO" sz="1800" dirty="0" err="1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fiunksjon</a:t>
            </a:r>
            <a:r>
              <a:rPr lang="nn-NO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og ruskoordinator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n-NO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BTI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775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240DE-59B6-774F-F3DA-EF325C3FD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29FEF69-11CF-B846-E5DF-5BFCBA93D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B59250-588C-BAA8-F648-89E5528E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9FFF5B0-3A8B-9C0D-F6EC-74226F44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1264D1-0430-FC65-D312-CA41FDD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9730588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572F49-63FF-5B1F-EC7A-7F3310E5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430DFEA-333B-9858-9837-FDBA97045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9A4240-D6BD-8E03-493E-E05FF24D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8F9D2B-3AF4-90AA-183C-7C98A4969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87C887-CC4F-83DE-5A34-5D236C20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0754165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D958EB2-247E-ADAD-9B52-9EC0E5DA9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1ED8012-AE5D-7E1B-815B-2E0DE358C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2DDA79E-200D-B313-604D-0AEDC1BD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D43615-BE46-71F5-39B3-282C16B8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2FF114-E408-64AE-A004-121ECB2C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630656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31.10.2023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E7DC17-D49D-1A3B-4CCE-5D47DB3D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F3F769-B4FE-C1B1-9350-AF556FF7A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30212D-B0D0-5489-CD6E-9218E2BA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890BFB-D74F-2541-E36C-613E7426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F60151-DD8A-A928-4ACC-53F0B52A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3719907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A3D949-4A04-93C1-FECF-B63FDF57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AACFB84-31B4-84AE-4BF0-6C096DE3F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85E6AF-15B1-1E11-321B-03C63208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2EF921-C366-CCDF-BB44-FC7636DA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0B54C6-AD55-B0C0-BE93-B515FEBB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1366759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2D21A-01FF-4AEC-7BF9-F8EAF13A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4EB780-306A-CEDC-F651-360886D1D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A02ED2-7B7A-997C-21CC-2E3F203F4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0D07E22-6422-4E45-6790-714716CE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C508045-8332-F4EC-3B5A-FB4058CA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F8EBEA-5D75-78DB-A449-4F9A4108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886635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A46FAE-82B9-154F-2BBA-290031CDD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488B8F-98AB-BD63-F0D6-FEC3401F6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0C4D88-7265-E62E-879D-B526E6BEA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F6EF904-94D6-1AE5-726C-B545D1D76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C7D9E01-391F-A5EC-D4BE-CC67503D6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7D5E639-0395-6FB0-54A2-E9F9B7B2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2A35121-B560-8061-4BE3-14A31F65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D460C47-5AF8-FA07-22D3-C058C0C7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8079760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A76827-2123-76F7-1A74-BE55422E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C420967-76ED-B0BD-9C4A-959B0C54B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D978FE8-E63D-7EB7-81EF-40094E76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20DD1C0-5BBC-AB1F-D3BC-679D321B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369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11BFFAB-CCF1-0D60-FAF1-18643E2B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E380F25-840F-FB50-E1FF-EE86260C7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34906FE-743F-E4E9-31B9-B3FFB338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455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B1F804-E309-F7F2-0BFD-3B71076E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B11DB8-8290-80CD-67C1-A20CD3DB1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5312430-B550-085E-5FEE-3BF1E1EDF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6D1438-CD56-593C-5953-BF07B613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B3875C1-6A1D-65E6-A6E4-D7BE3F5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0B6E57-9E32-A1C8-6797-82A6758E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4720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551005-E721-44F0-E6C3-5FE6650A8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4DC8E38-C3CA-6D50-D0AA-9DA2DFBEB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BF37D7-896F-A3EA-3E1E-B80898FA2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BF4305E-1EF1-38CD-5748-51773E09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592A00F-5565-E636-7258-DE47CB9D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4DD58E-DE3D-46AC-0C29-0781BB47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6343801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s://www.komtilfitja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alphaModFix amt="14000"/>
            <a:lum/>
            <a:extLst>
              <a:ext uri="{837473B0-CC2E-450A-ABE3-18F120FF3D39}">
                <a1611:picAttrSrcUrl xmlns:a1611="http://schemas.microsoft.com/office/drawing/2016/11/main" r:id="rId2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F08BC8D-E8CB-F139-7C19-E64359AB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4224FE6-4139-6C2F-5E10-26A37E82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E7D1F0-6B5C-5134-F484-63C956B7A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85294D-C823-D9AB-4B75-FBC2D7564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3FE85C-28B8-0127-BB40-6823AACB9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C8F2B48B-945E-2514-565B-9CA5D9EEDE15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661" r:id="rId12"/>
    <p:sldLayoutId id="2147483662" r:id="rId13"/>
    <p:sldLayoutId id="2147483663" r:id="rId14"/>
    <p:sldLayoutId id="2147483664" r:id="rId15"/>
    <p:sldLayoutId id="2147483652" r:id="rId16"/>
    <p:sldLayoutId id="2147483667" r:id="rId17"/>
    <p:sldLayoutId id="2147483666" r:id="rId18"/>
    <p:sldLayoutId id="2147483653" r:id="rId19"/>
    <p:sldLayoutId id="2147483665" r:id="rId2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komtilfitjar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komtilfitjar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25BD2B0-F48B-4AF0-433B-8BEEFEAB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13E5B7A-6F39-1CCC-F557-B26261370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88835E7-C119-146B-BACF-04B4A1E382EB}"/>
              </a:ext>
            </a:extLst>
          </p:cNvPr>
          <p:cNvSpPr txBox="1"/>
          <p:nvPr/>
        </p:nvSpPr>
        <p:spPr>
          <a:xfrm>
            <a:off x="0" y="1410355"/>
            <a:ext cx="5164853" cy="5447645"/>
          </a:xfrm>
          <a:prstGeom prst="rect">
            <a:avLst/>
          </a:prstGeom>
          <a:solidFill>
            <a:srgbClr val="0F76A3"/>
          </a:solidFill>
        </p:spPr>
        <p:txBody>
          <a:bodyPr wrap="square">
            <a:spAutoFit/>
          </a:bodyPr>
          <a:lstStyle/>
          <a:p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Det er den draumen me ber på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noko vedunderleg skal skje,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det må skje -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</a:t>
            </a:r>
            <a:r>
              <a:rPr lang="nn-NO" sz="2800" b="1" i="0" dirty="0" err="1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tidi</a:t>
            </a: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hjarta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dører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berget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</a:t>
            </a:r>
            <a:r>
              <a:rPr lang="nn-NO" sz="2800" b="1" i="0" dirty="0" err="1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kjeldor</a:t>
            </a: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skal springa -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draumen skal opna seg,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me ei morgonstund skal glida inn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på ein våg me ikkje har visst </a:t>
            </a:r>
            <a:r>
              <a:rPr lang="nn-NO" sz="2800" b="1" i="0" dirty="0" err="1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um</a:t>
            </a:r>
            <a:endParaRPr lang="nn-NO" sz="2800" b="1" i="0" dirty="0">
              <a:solidFill>
                <a:schemeClr val="bg1"/>
              </a:solidFill>
              <a:effectLst/>
              <a:latin typeface="Agency FB" panose="020B0503020202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algn="r"/>
            <a:endParaRPr lang="nn-NO" sz="2000" b="1" dirty="0">
              <a:solidFill>
                <a:schemeClr val="bg1"/>
              </a:solidFill>
              <a:latin typeface="Agency FB" panose="020B0503020202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algn="r"/>
            <a:r>
              <a:rPr lang="nn-NO" sz="2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Hans H Hauge</a:t>
            </a:r>
          </a:p>
        </p:txBody>
      </p:sp>
    </p:spTree>
    <p:extLst>
      <p:ext uri="{BB962C8B-B14F-4D97-AF65-F5344CB8AC3E}">
        <p14:creationId xmlns:p14="http://schemas.microsoft.com/office/powerpoint/2010/main" val="387995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9444E68-F133-4DDD-88F3-2B32E17B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4ACBF66-54A2-4ED7-8D00-5971EC66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10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9E8922A-F61C-4D5F-84AD-133E363343B1}"/>
              </a:ext>
            </a:extLst>
          </p:cNvPr>
          <p:cNvSpPr txBox="1"/>
          <p:nvPr/>
        </p:nvSpPr>
        <p:spPr>
          <a:xfrm>
            <a:off x="798991" y="1393794"/>
            <a:ext cx="106176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FORUTSETNINGAR I BUDSJETT 2024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Ulike tiltak og kommentarar for å få budsjettet i balanse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Øvrebygda vert tredelt frå 01.08.24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Stillingsauke i revidert budsjett er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fulgt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Auke i driftsmidlar/læremiddel ved skulane på 400.000,- (300.000,-). LP2020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 auke i driftsmidlar på kulturskulen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Førebyggjande helse og kultur, auka stillingar som er på statlege tilskot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Bemanningsnorma i barnehagen (grunnbemanning og pedagogbemanning)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vert følgt.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Lærarnorma i grunnskulen vert følgt.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 opplæringslov i 1.aug. 2024.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5051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3573316-9F93-47E8-ACFD-473AED58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9A2309F-A36B-490C-AF35-0BDF47DB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11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0A7B48D-EE85-44F3-A54C-8869A0ED5D91}"/>
              </a:ext>
            </a:extLst>
          </p:cNvPr>
          <p:cNvSpPr txBox="1"/>
          <p:nvPr/>
        </p:nvSpPr>
        <p:spPr>
          <a:xfrm>
            <a:off x="825624" y="1367161"/>
            <a:ext cx="101915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BARNEHAGE GENERELT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Betalingssatsane er i 2023 kr 3.000,-. Vert redusert til kr 1500,- frå 01.01.2024.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 samla utgiftene til private barnehagar vert om lag 1,6 mill. høgare i 2024 samanlikna med budsjett for 2023. Utgiftene i 2024 vert om lag 21,25 millionar.</a:t>
            </a:r>
          </a:p>
          <a:p>
            <a:endParaRPr lang="nn-NO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Gratis barnehageplass for det 3. barnet dersom ein har 3 barn i barnehagen.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Fordeling barnehage (ikkje betydning budsjett)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Talet på barn i barnehagane er no 149 mot 151 i 2022 og 163 i 2021.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Utgifter til foreldre med låg betalingsevne. Samla utgift kr 260.000,-. 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no 5 barn i barnehagar i andre kommunar.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93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ADDDC63-0987-4F08-89B6-F61932DB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CBABDA56-A5C2-439A-B054-0C8B0A54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12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C589689-F9FE-4140-A8B2-59983F0DA7E6}"/>
              </a:ext>
            </a:extLst>
          </p:cNvPr>
          <p:cNvSpPr txBox="1"/>
          <p:nvPr/>
        </p:nvSpPr>
        <p:spPr>
          <a:xfrm>
            <a:off x="1081317" y="1316315"/>
            <a:ext cx="98187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SKULE GENERELT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fleire barn i grunnskulen. 357 Rimbareid. 44 Øvrebygda. 22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Auke i SFO satsane 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vert auka i tråd med kommunal </a:t>
            </a:r>
            <a:r>
              <a:rPr lang="nn-NO" sz="1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deflator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på 4,3%. Kostnad heil plass vert kr 3.395,- pr månad (3.255,- i 2023) frå 01.08.24. </a:t>
            </a:r>
            <a:endParaRPr lang="nn-NO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n-NO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endParaRPr lang="nn-NO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Kulturskulen - ei prisauke i brukarbetalinga. Kostnad kvart halvår kr. 1684,- vert til 1756,- frå 01.08.2024.</a:t>
            </a:r>
            <a:r>
              <a:rPr lang="nn-NO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(søskenmoderasjon 30 % for elevplass 2 og 3)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Inntektsgradert foreldrebetaling for barn på 1. – 4. trinnet som går på SFO etter same lest som for barnehagebarn. Gratis 12 t SFO på 1. og 2. trinn.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7096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3A8F4D9-9F53-447E-84EF-04207F73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93BFF76-570A-489C-B453-E55B0776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2BE66FE-6708-4968-87B3-3C9E95006A26}"/>
              </a:ext>
            </a:extLst>
          </p:cNvPr>
          <p:cNvSpPr txBox="1"/>
          <p:nvPr/>
        </p:nvSpPr>
        <p:spPr>
          <a:xfrm>
            <a:off x="2024109" y="1136342"/>
            <a:ext cx="807867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DIVERSE OPPLYSNINGAR OM ULIKE AKTIVITETSOMRÅDE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Forventa refusjonar frå andre kommunar er på 2,435 mill. Dette er om lag det same som i 2023.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Prosjektfinansiering av skulefagleg rådgjevar med 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Kr 174.500,-. Prosjektfinansiering av kultursjef kr 100.000,-.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Kostnad til logopedteneste til kr 50.000,-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Anbod transport til bading m.m. vidareført i 2024.</a:t>
            </a:r>
          </a:p>
          <a:p>
            <a:endParaRPr lang="nn-NO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Kommunen kjøper vaksenopplærings-tenester av Stord kommune. Inntektene Fitjar kommune får til norskopplæring jf. flyktningane vert overført til Stord kommune. Grunntilskotet vert sett til kr 643.900,-.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7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EE14C10-983D-414E-82FE-3303D9A73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1C1E1B8-3199-4272-A4B2-60B5F72C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14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B775D59-D4AA-4E29-B4C8-97BE0FFEA2E2}"/>
              </a:ext>
            </a:extLst>
          </p:cNvPr>
          <p:cNvSpPr txBox="1"/>
          <p:nvPr/>
        </p:nvSpPr>
        <p:spPr>
          <a:xfrm>
            <a:off x="1041214" y="4109442"/>
            <a:ext cx="114785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Ressurs intensiv opplæring 19 t – del av lærarnorma</a:t>
            </a: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spesialundervisning kr 156.478,-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 klasse mindre skuleåret 2024/25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SFO – ferieopen – 30.000,-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BD11F30-6471-4587-85C9-CC595C4E9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58618"/>
              </p:ext>
            </p:extLst>
          </p:nvPr>
        </p:nvGraphicFramePr>
        <p:xfrm>
          <a:off x="1041214" y="1655264"/>
          <a:ext cx="10625728" cy="2089637"/>
        </p:xfrm>
        <a:graphic>
          <a:graphicData uri="http://schemas.openxmlformats.org/drawingml/2006/table">
            <a:tbl>
              <a:tblPr/>
              <a:tblGrid>
                <a:gridCol w="6248227">
                  <a:extLst>
                    <a:ext uri="{9D8B030D-6E8A-4147-A177-3AD203B41FA5}">
                      <a16:colId xmlns:a16="http://schemas.microsoft.com/office/drawing/2014/main" val="1816729063"/>
                    </a:ext>
                  </a:extLst>
                </a:gridCol>
                <a:gridCol w="1459167">
                  <a:extLst>
                    <a:ext uri="{9D8B030D-6E8A-4147-A177-3AD203B41FA5}">
                      <a16:colId xmlns:a16="http://schemas.microsoft.com/office/drawing/2014/main" val="2361605565"/>
                    </a:ext>
                  </a:extLst>
                </a:gridCol>
                <a:gridCol w="1459167">
                  <a:extLst>
                    <a:ext uri="{9D8B030D-6E8A-4147-A177-3AD203B41FA5}">
                      <a16:colId xmlns:a16="http://schemas.microsoft.com/office/drawing/2014/main" val="2980862344"/>
                    </a:ext>
                  </a:extLst>
                </a:gridCol>
                <a:gridCol w="1459167">
                  <a:extLst>
                    <a:ext uri="{9D8B030D-6E8A-4147-A177-3AD203B41FA5}">
                      <a16:colId xmlns:a16="http://schemas.microsoft.com/office/drawing/2014/main" val="2005921720"/>
                    </a:ext>
                  </a:extLst>
                </a:gridCol>
              </a:tblGrid>
              <a:tr h="721354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99883"/>
                  </a:ext>
                </a:extLst>
              </a:tr>
              <a:tr h="657077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046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8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0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4E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36994"/>
                  </a:ext>
                </a:extLst>
              </a:tr>
              <a:tr h="577083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Rimbareid skule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46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40 193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8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41 578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42 187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84E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50833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2FBB0842-F0B9-0E6D-203C-033BD6FA5AF1}"/>
              </a:ext>
            </a:extLst>
          </p:cNvPr>
          <p:cNvSpPr txBox="1"/>
          <p:nvPr/>
        </p:nvSpPr>
        <p:spPr>
          <a:xfrm>
            <a:off x="717331" y="2227458"/>
            <a:ext cx="6258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n-N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RIMBAREID SKULE</a:t>
            </a:r>
          </a:p>
        </p:txBody>
      </p:sp>
    </p:spTree>
    <p:extLst>
      <p:ext uri="{BB962C8B-B14F-4D97-AF65-F5344CB8AC3E}">
        <p14:creationId xmlns:p14="http://schemas.microsoft.com/office/powerpoint/2010/main" val="3436254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E54AD7-7D71-4E47-B438-5F04EBCC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791183B-84D6-412D-B578-AD59FC06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15</a:t>
            </a:fld>
            <a:endParaRPr lang="nb-NO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E77C1716-F71C-4DD0-BA5E-B3A45D518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72302"/>
              </p:ext>
            </p:extLst>
          </p:nvPr>
        </p:nvGraphicFramePr>
        <p:xfrm>
          <a:off x="927557" y="1651183"/>
          <a:ext cx="10204268" cy="2020215"/>
        </p:xfrm>
        <a:graphic>
          <a:graphicData uri="http://schemas.openxmlformats.org/drawingml/2006/table">
            <a:tbl>
              <a:tblPr/>
              <a:tblGrid>
                <a:gridCol w="5900840">
                  <a:extLst>
                    <a:ext uri="{9D8B030D-6E8A-4147-A177-3AD203B41FA5}">
                      <a16:colId xmlns:a16="http://schemas.microsoft.com/office/drawing/2014/main" val="435164612"/>
                    </a:ext>
                  </a:extLst>
                </a:gridCol>
                <a:gridCol w="1500848">
                  <a:extLst>
                    <a:ext uri="{9D8B030D-6E8A-4147-A177-3AD203B41FA5}">
                      <a16:colId xmlns:a16="http://schemas.microsoft.com/office/drawing/2014/main" val="2969476997"/>
                    </a:ext>
                  </a:extLst>
                </a:gridCol>
                <a:gridCol w="1401290">
                  <a:extLst>
                    <a:ext uri="{9D8B030D-6E8A-4147-A177-3AD203B41FA5}">
                      <a16:colId xmlns:a16="http://schemas.microsoft.com/office/drawing/2014/main" val="1209358508"/>
                    </a:ext>
                  </a:extLst>
                </a:gridCol>
                <a:gridCol w="1401290">
                  <a:extLst>
                    <a:ext uri="{9D8B030D-6E8A-4147-A177-3AD203B41FA5}">
                      <a16:colId xmlns:a16="http://schemas.microsoft.com/office/drawing/2014/main" val="3691194346"/>
                    </a:ext>
                  </a:extLst>
                </a:gridCol>
              </a:tblGrid>
              <a:tr h="82797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924670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6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8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0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50301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</a:rPr>
                        <a:t>Øvrebygda skule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6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7 184 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8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7 225 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8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7 927 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0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90675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200F26FF-7104-4DA3-B020-326E5676CCE5}"/>
              </a:ext>
            </a:extLst>
          </p:cNvPr>
          <p:cNvSpPr txBox="1"/>
          <p:nvPr/>
        </p:nvSpPr>
        <p:spPr>
          <a:xfrm>
            <a:off x="1073958" y="4217075"/>
            <a:ext cx="102042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Ressurs intensiv opplæring 9 timar – del av lærarnorma</a:t>
            </a:r>
          </a:p>
          <a:p>
            <a:endParaRPr lang="nn-NO" sz="18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  <a:endParaRPr lang="nn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Auka elevressurs, tiltak enkeltelevar.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Øvrebygda skule vert ein tre-delt skule med verknad frå 01.08.2024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2446913-FFD7-4D6D-9A8A-62DE55573040}"/>
              </a:ext>
            </a:extLst>
          </p:cNvPr>
          <p:cNvSpPr txBox="1"/>
          <p:nvPr/>
        </p:nvSpPr>
        <p:spPr>
          <a:xfrm>
            <a:off x="-1371531" y="2097577"/>
            <a:ext cx="102042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ØVREBYGDA SKULE</a:t>
            </a: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18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C6910A6-BEB9-4F02-84DF-C192B652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CBD647B-0B6E-4E8A-949D-617823B0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16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ABAA0F1-FF89-4BA4-AA9E-13B4FE32F2D5}"/>
              </a:ext>
            </a:extLst>
          </p:cNvPr>
          <p:cNvSpPr txBox="1"/>
          <p:nvPr/>
        </p:nvSpPr>
        <p:spPr>
          <a:xfrm>
            <a:off x="487321" y="1059120"/>
            <a:ext cx="1079524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Ressurs intensiv opplæring 6 timar – del av lærarnorma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Frå 22 til 15 elevar</a:t>
            </a:r>
          </a:p>
          <a:p>
            <a:endParaRPr lang="nn-NO" sz="16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6FF690A8-B2B0-4A74-8E76-9A4372144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244406"/>
              </p:ext>
            </p:extLst>
          </p:nvPr>
        </p:nvGraphicFramePr>
        <p:xfrm>
          <a:off x="985375" y="1567622"/>
          <a:ext cx="10043303" cy="2011680"/>
        </p:xfrm>
        <a:graphic>
          <a:graphicData uri="http://schemas.openxmlformats.org/drawingml/2006/table">
            <a:tbl>
              <a:tblPr/>
              <a:tblGrid>
                <a:gridCol w="5630779">
                  <a:extLst>
                    <a:ext uri="{9D8B030D-6E8A-4147-A177-3AD203B41FA5}">
                      <a16:colId xmlns:a16="http://schemas.microsoft.com/office/drawing/2014/main" val="611429685"/>
                    </a:ext>
                  </a:extLst>
                </a:gridCol>
                <a:gridCol w="1467568">
                  <a:extLst>
                    <a:ext uri="{9D8B030D-6E8A-4147-A177-3AD203B41FA5}">
                      <a16:colId xmlns:a16="http://schemas.microsoft.com/office/drawing/2014/main" val="1424966490"/>
                    </a:ext>
                  </a:extLst>
                </a:gridCol>
                <a:gridCol w="1351215">
                  <a:extLst>
                    <a:ext uri="{9D8B030D-6E8A-4147-A177-3AD203B41FA5}">
                      <a16:colId xmlns:a16="http://schemas.microsoft.com/office/drawing/2014/main" val="3823599135"/>
                    </a:ext>
                  </a:extLst>
                </a:gridCol>
                <a:gridCol w="1593741">
                  <a:extLst>
                    <a:ext uri="{9D8B030D-6E8A-4147-A177-3AD203B41FA5}">
                      <a16:colId xmlns:a16="http://schemas.microsoft.com/office/drawing/2014/main" val="4204799802"/>
                    </a:ext>
                  </a:extLst>
                </a:gridCol>
              </a:tblGrid>
              <a:tr h="604709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572761"/>
                  </a:ext>
                </a:extLst>
              </a:tr>
              <a:tr h="483767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898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89A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89B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109C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3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Selevik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skule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898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5 077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89A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5 000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89B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5 037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9C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16303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057AA155-4A14-228A-E319-88A6D958AE50}"/>
              </a:ext>
            </a:extLst>
          </p:cNvPr>
          <p:cNvSpPr txBox="1"/>
          <p:nvPr/>
        </p:nvSpPr>
        <p:spPr>
          <a:xfrm>
            <a:off x="542500" y="2022506"/>
            <a:ext cx="6097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n-NO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 SKULE</a:t>
            </a:r>
          </a:p>
        </p:txBody>
      </p:sp>
    </p:spTree>
    <p:extLst>
      <p:ext uri="{BB962C8B-B14F-4D97-AF65-F5344CB8AC3E}">
        <p14:creationId xmlns:p14="http://schemas.microsoft.com/office/powerpoint/2010/main" val="102393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CB047B4-2364-442A-81A2-FC2C202B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6CD2D3B-4ED1-4FFE-BC16-7CBEE5DD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17</a:t>
            </a:fld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D619AE7-9CF4-47D4-AAEF-891D7594E720}"/>
              </a:ext>
            </a:extLst>
          </p:cNvPr>
          <p:cNvSpPr/>
          <p:nvPr/>
        </p:nvSpPr>
        <p:spPr>
          <a:xfrm>
            <a:off x="735622" y="1172925"/>
            <a:ext cx="110526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Pedagognorm og bemanningsnorm på plass frå 01.08.18. Denne vert vidareført i 2024.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Har auka bemanninga i tråd med auka barnetal i barnhagen hausten 2023. (Frå 34 – 42).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Svingen barnehage overtek 10 barn frå Årskog barnehage som vert lagt ned frå nyttår.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Teneste for barn med nedsett funksjonsevne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sin heimel i barnehagelova § 31 og 37. Gjeld utgifter til spesialpedagogisk hjelp og tilrettelegging for barn med ulike vanskar. Her er det lagt inn ressursar tilsvarande kr 790.000,- . </a:t>
            </a:r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Bemanningsauke i tråd med stipulert auke ved opptak av barn i ny barnehage. </a:t>
            </a: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E15D18D-23DA-45BB-9434-EC27961FC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82076"/>
              </p:ext>
            </p:extLst>
          </p:nvPr>
        </p:nvGraphicFramePr>
        <p:xfrm>
          <a:off x="1036379" y="975281"/>
          <a:ext cx="10119241" cy="1767840"/>
        </p:xfrm>
        <a:graphic>
          <a:graphicData uri="http://schemas.openxmlformats.org/drawingml/2006/table">
            <a:tbl>
              <a:tblPr/>
              <a:tblGrid>
                <a:gridCol w="5796070">
                  <a:extLst>
                    <a:ext uri="{9D8B030D-6E8A-4147-A177-3AD203B41FA5}">
                      <a16:colId xmlns:a16="http://schemas.microsoft.com/office/drawing/2014/main" val="2882695741"/>
                    </a:ext>
                  </a:extLst>
                </a:gridCol>
                <a:gridCol w="1551213">
                  <a:extLst>
                    <a:ext uri="{9D8B030D-6E8A-4147-A177-3AD203B41FA5}">
                      <a16:colId xmlns:a16="http://schemas.microsoft.com/office/drawing/2014/main" val="1395052608"/>
                    </a:ext>
                  </a:extLst>
                </a:gridCol>
                <a:gridCol w="1385979">
                  <a:extLst>
                    <a:ext uri="{9D8B030D-6E8A-4147-A177-3AD203B41FA5}">
                      <a16:colId xmlns:a16="http://schemas.microsoft.com/office/drawing/2014/main" val="2349075036"/>
                    </a:ext>
                  </a:extLst>
                </a:gridCol>
                <a:gridCol w="1385979">
                  <a:extLst>
                    <a:ext uri="{9D8B030D-6E8A-4147-A177-3AD203B41FA5}">
                      <a16:colId xmlns:a16="http://schemas.microsoft.com/office/drawing/2014/main" val="579461179"/>
                    </a:ext>
                  </a:extLst>
                </a:gridCol>
              </a:tblGrid>
              <a:tr h="55706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79549"/>
                  </a:ext>
                </a:extLst>
              </a:tr>
              <a:tr h="445648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85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083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8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2886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22327"/>
                  </a:ext>
                </a:extLst>
              </a:tr>
              <a:tr h="445648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Svingen barnehage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85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8 003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83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8 262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8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10 067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86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75517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A4CA8D70-56B4-9294-3A2D-C81E2E537F7D}"/>
              </a:ext>
            </a:extLst>
          </p:cNvPr>
          <p:cNvSpPr txBox="1"/>
          <p:nvPr/>
        </p:nvSpPr>
        <p:spPr>
          <a:xfrm>
            <a:off x="624396" y="1402055"/>
            <a:ext cx="6097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n-NO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SVINGEN BARNEHAGE</a:t>
            </a:r>
          </a:p>
        </p:txBody>
      </p:sp>
    </p:spTree>
    <p:extLst>
      <p:ext uri="{BB962C8B-B14F-4D97-AF65-F5344CB8AC3E}">
        <p14:creationId xmlns:p14="http://schemas.microsoft.com/office/powerpoint/2010/main" val="2193579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BC2D7C3-F3C5-4401-9940-48549989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4798043-E49C-471F-B502-CAAB3525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18</a:t>
            </a:fld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EBE23AC-DD60-48F3-AEB5-DEDC20C70708}"/>
              </a:ext>
            </a:extLst>
          </p:cNvPr>
          <p:cNvSpPr txBox="1"/>
          <p:nvPr/>
        </p:nvSpPr>
        <p:spPr>
          <a:xfrm>
            <a:off x="806696" y="2454995"/>
            <a:ext cx="104119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Kultursjefstillinga er auka frå 80 % til 87,13 i revidert budsjett i 2023. Det vert vidareført i 2024.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Kommunalt tilskot vert økt med kr 200.000,- til frivilligsentralen. Ny avtale frå 01.01.2024. Statlege overføringar 471.198 i 2023, kor 47.446 var tilleggsløyving.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Avslag på søknad frå Stiftinga Sunnhordland Museum.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Driftsstøtte FKIB kr 250.000,- ligg inne i heile økonomiplanperioden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Håkonarspelet</a:t>
            </a: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får løyving på 100.000,- i 2024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Reiselivskoordinator - 50.000,- 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Fitjar e-sportssenter – 124.000 i oppstartsmidlar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Frivilligsentralen – 200.000 i auka tilskot frå kommunen</a:t>
            </a:r>
          </a:p>
          <a:p>
            <a:endParaRPr lang="nn-NO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n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A336755-6ACA-4C86-965F-7A0847910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09068"/>
              </p:ext>
            </p:extLst>
          </p:nvPr>
        </p:nvGraphicFramePr>
        <p:xfrm>
          <a:off x="806696" y="1062004"/>
          <a:ext cx="10190348" cy="1767840"/>
        </p:xfrm>
        <a:graphic>
          <a:graphicData uri="http://schemas.openxmlformats.org/drawingml/2006/table">
            <a:tbl>
              <a:tblPr/>
              <a:tblGrid>
                <a:gridCol w="5727032">
                  <a:extLst>
                    <a:ext uri="{9D8B030D-6E8A-4147-A177-3AD203B41FA5}">
                      <a16:colId xmlns:a16="http://schemas.microsoft.com/office/drawing/2014/main" val="1169159598"/>
                    </a:ext>
                  </a:extLst>
                </a:gridCol>
                <a:gridCol w="1677734">
                  <a:extLst>
                    <a:ext uri="{9D8B030D-6E8A-4147-A177-3AD203B41FA5}">
                      <a16:colId xmlns:a16="http://schemas.microsoft.com/office/drawing/2014/main" val="2699493481"/>
                    </a:ext>
                  </a:extLst>
                </a:gridCol>
                <a:gridCol w="1392791">
                  <a:extLst>
                    <a:ext uri="{9D8B030D-6E8A-4147-A177-3AD203B41FA5}">
                      <a16:colId xmlns:a16="http://schemas.microsoft.com/office/drawing/2014/main" val="1054527679"/>
                    </a:ext>
                  </a:extLst>
                </a:gridCol>
                <a:gridCol w="1392791">
                  <a:extLst>
                    <a:ext uri="{9D8B030D-6E8A-4147-A177-3AD203B41FA5}">
                      <a16:colId xmlns:a16="http://schemas.microsoft.com/office/drawing/2014/main" val="3402301878"/>
                    </a:ext>
                  </a:extLst>
                </a:gridCol>
              </a:tblGrid>
              <a:tr h="518363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500890"/>
                  </a:ext>
                </a:extLst>
              </a:tr>
              <a:tr h="42495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809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00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80B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80E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576401"/>
                  </a:ext>
                </a:extLst>
              </a:tr>
              <a:tr h="42495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Kultur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809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1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2 833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00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1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3 132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80B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3 670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80E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13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543852"/>
                  </a:ext>
                </a:extLst>
              </a:tr>
            </a:tbl>
          </a:graphicData>
        </a:graphic>
      </p:graphicFrame>
      <p:sp>
        <p:nvSpPr>
          <p:cNvPr id="8" name="TekstSylinder 7">
            <a:extLst>
              <a:ext uri="{FF2B5EF4-FFF2-40B4-BE49-F238E27FC236}">
                <a16:creationId xmlns:a16="http://schemas.microsoft.com/office/drawing/2014/main" id="{F2192F1E-3B9E-495A-9E32-767DF5966A53}"/>
              </a:ext>
            </a:extLst>
          </p:cNvPr>
          <p:cNvSpPr txBox="1"/>
          <p:nvPr/>
        </p:nvSpPr>
        <p:spPr>
          <a:xfrm>
            <a:off x="-1971978" y="1360429"/>
            <a:ext cx="1014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KULTUR</a:t>
            </a:r>
          </a:p>
        </p:txBody>
      </p:sp>
    </p:spTree>
    <p:extLst>
      <p:ext uri="{BB962C8B-B14F-4D97-AF65-F5344CB8AC3E}">
        <p14:creationId xmlns:p14="http://schemas.microsoft.com/office/powerpoint/2010/main" val="2090758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7D0C99-CACA-4F9F-88A2-C0CF75D2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F7F0F7A-E531-4129-BBEE-0DA33A3F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19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32D224D-B9AF-498A-936D-D7CED8B5A8A5}"/>
              </a:ext>
            </a:extLst>
          </p:cNvPr>
          <p:cNvSpPr txBox="1"/>
          <p:nvPr/>
        </p:nvSpPr>
        <p:spPr>
          <a:xfrm>
            <a:off x="548640" y="1376412"/>
            <a:ext cx="1047933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FØREBYGGJANDE HELSE</a:t>
            </a:r>
          </a:p>
          <a:p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Rettleiing, helseundersøkingar, støtte, vaksinasjon.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Fysisk og psykisk helse.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Helsestasjon for ungdom.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Tettare på barnehage og skule.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Prosjektmidlar til styrking av helsestasjons- og skulehelsetenesta.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Familierettleiing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Vaksinering.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med i eit samarbeid med Stord og Bømlo -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ung. (skulevegring, rus, psykisk helse)</a:t>
            </a: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</a:t>
            </a: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Styrking av laget rundt barnet med 1 årsverk vert vidareført i 2024 budsjettet</a:t>
            </a:r>
            <a:endParaRPr lang="nn-NO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(50% familierettleiar, 50% helsesjukepleiar)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Vakanse psykolog 6 månader 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356A7046-1D47-4E3C-B956-4459E53B5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27199"/>
              </p:ext>
            </p:extLst>
          </p:nvPr>
        </p:nvGraphicFramePr>
        <p:xfrm>
          <a:off x="144379" y="1237111"/>
          <a:ext cx="11734656" cy="1184988"/>
        </p:xfrm>
        <a:graphic>
          <a:graphicData uri="http://schemas.openxmlformats.org/drawingml/2006/table">
            <a:tbl>
              <a:tblPr/>
              <a:tblGrid>
                <a:gridCol w="7040192">
                  <a:extLst>
                    <a:ext uri="{9D8B030D-6E8A-4147-A177-3AD203B41FA5}">
                      <a16:colId xmlns:a16="http://schemas.microsoft.com/office/drawing/2014/main" val="3017029168"/>
                    </a:ext>
                  </a:extLst>
                </a:gridCol>
                <a:gridCol w="1689206">
                  <a:extLst>
                    <a:ext uri="{9D8B030D-6E8A-4147-A177-3AD203B41FA5}">
                      <a16:colId xmlns:a16="http://schemas.microsoft.com/office/drawing/2014/main" val="2060557417"/>
                    </a:ext>
                  </a:extLst>
                </a:gridCol>
                <a:gridCol w="1502629">
                  <a:extLst>
                    <a:ext uri="{9D8B030D-6E8A-4147-A177-3AD203B41FA5}">
                      <a16:colId xmlns:a16="http://schemas.microsoft.com/office/drawing/2014/main" val="506471664"/>
                    </a:ext>
                  </a:extLst>
                </a:gridCol>
                <a:gridCol w="1502629">
                  <a:extLst>
                    <a:ext uri="{9D8B030D-6E8A-4147-A177-3AD203B41FA5}">
                      <a16:colId xmlns:a16="http://schemas.microsoft.com/office/drawing/2014/main" val="3064373021"/>
                    </a:ext>
                  </a:extLst>
                </a:gridCol>
              </a:tblGrid>
              <a:tr h="72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925358"/>
                  </a:ext>
                </a:extLst>
              </a:tr>
              <a:tr h="460828">
                <a:tc>
                  <a:txBody>
                    <a:bodyPr/>
                    <a:lstStyle/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2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2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82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82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15826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6CCA3810-1586-46B8-8C20-D0FC03288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93641"/>
              </p:ext>
            </p:extLst>
          </p:nvPr>
        </p:nvGraphicFramePr>
        <p:xfrm>
          <a:off x="81986" y="2422099"/>
          <a:ext cx="11797049" cy="3694929"/>
        </p:xfrm>
        <a:graphic>
          <a:graphicData uri="http://schemas.openxmlformats.org/drawingml/2006/table">
            <a:tbl>
              <a:tblPr/>
              <a:tblGrid>
                <a:gridCol w="6929173">
                  <a:extLst>
                    <a:ext uri="{9D8B030D-6E8A-4147-A177-3AD203B41FA5}">
                      <a16:colId xmlns:a16="http://schemas.microsoft.com/office/drawing/2014/main" val="2146807794"/>
                    </a:ext>
                  </a:extLst>
                </a:gridCol>
                <a:gridCol w="1763007">
                  <a:extLst>
                    <a:ext uri="{9D8B030D-6E8A-4147-A177-3AD203B41FA5}">
                      <a16:colId xmlns:a16="http://schemas.microsoft.com/office/drawing/2014/main" val="3330491840"/>
                    </a:ext>
                  </a:extLst>
                </a:gridCol>
                <a:gridCol w="1670194">
                  <a:extLst>
                    <a:ext uri="{9D8B030D-6E8A-4147-A177-3AD203B41FA5}">
                      <a16:colId xmlns:a16="http://schemas.microsoft.com/office/drawing/2014/main" val="1075511942"/>
                    </a:ext>
                  </a:extLst>
                </a:gridCol>
                <a:gridCol w="1434675">
                  <a:extLst>
                    <a:ext uri="{9D8B030D-6E8A-4147-A177-3AD203B41FA5}">
                      <a16:colId xmlns:a16="http://schemas.microsoft.com/office/drawing/2014/main" val="463209082"/>
                    </a:ext>
                  </a:extLst>
                </a:gridCol>
              </a:tblGrid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Skule og oppvekstadministrasjon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29 562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30 324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32 632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383264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Rimbareid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40 193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41 578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42 187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642924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Øvrebygda skule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7 184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7 225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7 927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030375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Selevik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5 077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5 000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5 037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94063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Fitjarstølane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barnehage/Svingen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8 003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8 262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10 067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18532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Kultur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0EC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2 833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3 132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3 670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8EF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328832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Sum Oppvekst og kultur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EC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F1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92 853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EF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95 522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F5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101 520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8EF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FB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32668"/>
                  </a:ext>
                </a:extLst>
              </a:tr>
            </a:tbl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-1022468" y="1537217"/>
            <a:ext cx="8043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3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OPPVEKST- OG KULTUR</a:t>
            </a:r>
          </a:p>
        </p:txBody>
      </p:sp>
    </p:spTree>
    <p:extLst>
      <p:ext uri="{BB962C8B-B14F-4D97-AF65-F5344CB8AC3E}">
        <p14:creationId xmlns:p14="http://schemas.microsoft.com/office/powerpoint/2010/main" val="4078003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25BD2B0-F48B-4AF0-433B-8BEEFEAB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13E5B7A-6F39-1CCC-F557-B26261370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20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00C4F2B-1BD1-FC3A-B90F-8F8BD9A1A130}"/>
              </a:ext>
            </a:extLst>
          </p:cNvPr>
          <p:cNvSpPr txBox="1"/>
          <p:nvPr/>
        </p:nvSpPr>
        <p:spPr>
          <a:xfrm>
            <a:off x="0" y="1410355"/>
            <a:ext cx="5164853" cy="5447645"/>
          </a:xfrm>
          <a:prstGeom prst="rect">
            <a:avLst/>
          </a:prstGeom>
          <a:solidFill>
            <a:srgbClr val="0F76A3"/>
          </a:solidFill>
        </p:spPr>
        <p:txBody>
          <a:bodyPr wrap="square">
            <a:spAutoFit/>
          </a:bodyPr>
          <a:lstStyle/>
          <a:p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Det er den draumen me ber på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noko vedunderleg skal skje,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det må skje -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</a:t>
            </a:r>
            <a:r>
              <a:rPr lang="nn-NO" sz="2800" b="1" i="0" dirty="0" err="1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tidi</a:t>
            </a: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hjarta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dører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berget skal opna seg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</a:t>
            </a:r>
            <a:r>
              <a:rPr lang="nn-NO" sz="2800" b="1" i="0" dirty="0" err="1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kjeldor</a:t>
            </a: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 skal springa -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draumen skal opna seg,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at me ei morgonstund skal glida inn</a:t>
            </a:r>
            <a:br>
              <a:rPr lang="nn-NO" sz="28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nn-NO" sz="2800" b="1" i="0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på ein våg me ikkje har visst </a:t>
            </a:r>
            <a:r>
              <a:rPr lang="nn-NO" sz="2800" b="1" i="0" dirty="0" err="1">
                <a:solidFill>
                  <a:schemeClr val="bg1"/>
                </a:solidFill>
                <a:effectLst/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um</a:t>
            </a:r>
            <a:endParaRPr lang="nn-NO" sz="2800" b="1" i="0" dirty="0">
              <a:solidFill>
                <a:schemeClr val="bg1"/>
              </a:solidFill>
              <a:effectLst/>
              <a:latin typeface="Agency FB" panose="020B0503020202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algn="r"/>
            <a:endParaRPr lang="nn-NO" sz="2000" b="1" dirty="0">
              <a:solidFill>
                <a:schemeClr val="bg1"/>
              </a:solidFill>
              <a:latin typeface="Agency FB" panose="020B0503020202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algn="r"/>
            <a:r>
              <a:rPr lang="nn-NO" sz="2000" b="1" dirty="0">
                <a:solidFill>
                  <a:schemeClr val="bg1"/>
                </a:solidFill>
                <a:latin typeface="Agency FB" panose="020B0503020202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Hans H Hauge</a:t>
            </a:r>
          </a:p>
        </p:txBody>
      </p:sp>
    </p:spTree>
    <p:extLst>
      <p:ext uri="{BB962C8B-B14F-4D97-AF65-F5344CB8AC3E}">
        <p14:creationId xmlns:p14="http://schemas.microsoft.com/office/powerpoint/2010/main" val="186101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ABD8F14-3AE0-465D-8AA0-5B9780A7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75BA07D-74D9-447C-9486-C58A5221B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70DD71E-9370-4B98-A23F-6F11C5398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96048"/>
              </p:ext>
            </p:extLst>
          </p:nvPr>
        </p:nvGraphicFramePr>
        <p:xfrm>
          <a:off x="111234" y="1412425"/>
          <a:ext cx="11969532" cy="4673061"/>
        </p:xfrm>
        <a:graphic>
          <a:graphicData uri="http://schemas.openxmlformats.org/drawingml/2006/table">
            <a:tbl>
              <a:tblPr/>
              <a:tblGrid>
                <a:gridCol w="6206108">
                  <a:extLst>
                    <a:ext uri="{9D8B030D-6E8A-4147-A177-3AD203B41FA5}">
                      <a16:colId xmlns:a16="http://schemas.microsoft.com/office/drawing/2014/main" val="3668807124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3495649225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173643922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512731163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888566520"/>
                    </a:ext>
                  </a:extLst>
                </a:gridCol>
              </a:tblGrid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175350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808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807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2025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80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2026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28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2027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0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84855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Skule og oppvekstadministrasjon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808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32 632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807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34 190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80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33 704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33 409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0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82106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Rimbareid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42 187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41 092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40 377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40 377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744393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Øvrebygda skule </a:t>
                      </a: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7 927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7 459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7 459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7 459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784678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Selevik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5 037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5 037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5 037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5 037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467422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Fitjarstølane barnehage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10 067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10 067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10 067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10 067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004275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Kultur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3 670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3 545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02F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3 545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82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3 545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82E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831468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Sum Oppvekst og kultur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2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101 520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8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3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101 389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02F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3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100 189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82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31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n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99 894 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82E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3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76586"/>
                  </a:ext>
                </a:extLst>
              </a:tr>
            </a:tbl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BC0133F3-E5DE-4117-93F1-43D9B90D346E}"/>
              </a:ext>
            </a:extLst>
          </p:cNvPr>
          <p:cNvSpPr txBox="1"/>
          <p:nvPr/>
        </p:nvSpPr>
        <p:spPr>
          <a:xfrm>
            <a:off x="-284928" y="1883182"/>
            <a:ext cx="6542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ØKONOMIPLAN 2024 - 2027</a:t>
            </a:r>
          </a:p>
        </p:txBody>
      </p:sp>
    </p:spTree>
    <p:extLst>
      <p:ext uri="{BB962C8B-B14F-4D97-AF65-F5344CB8AC3E}">
        <p14:creationId xmlns:p14="http://schemas.microsoft.com/office/powerpoint/2010/main" val="97618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MÅLSETJINGAR</a:t>
            </a:r>
          </a:p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Digitalisering</a:t>
            </a:r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Digitalisering skal bidra til at kommunen tilpassar tenestene  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meir til innbyggjarane sine behov, med meir effektive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 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nyskapande tenester. </a:t>
            </a:r>
          </a:p>
          <a:p>
            <a:pPr algn="l" rtl="0" fontAlgn="base"/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Utvikla samspelet i læringsarenaen. Tydelege pedagogiske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val som bevisst brukar digitale løysingar som gir ein vinst 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 læringsarbeidet.  </a:t>
            </a:r>
          </a:p>
          <a:p>
            <a:pPr algn="l" rtl="0" fontAlgn="base"/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Digitalisering i skulen vil gje elevane grunnleggjande dugleik i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digitale ferdigheitar og gje tilsette i skulen fleire verktøy for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tilpassa opplæring. Digitaliseringa vil gje ein effektiviseringsvinst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 høve kommunikasjon og samhandling. </a:t>
            </a: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0F47A07-1D0A-40DE-A314-C63B00B45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DA4BB75-0A6B-49D7-BD07-8C2CE79C0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D1A6402-A993-44E4-A53D-8B765B0BF926}"/>
              </a:ext>
            </a:extLst>
          </p:cNvPr>
          <p:cNvSpPr txBox="1"/>
          <p:nvPr/>
        </p:nvSpPr>
        <p:spPr>
          <a:xfrm>
            <a:off x="781235" y="1322773"/>
            <a:ext cx="100484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MÅLSETJINGAR</a:t>
            </a: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Kompetanse og </a:t>
            </a:r>
            <a:r>
              <a:rPr lang="nn-NO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måloppnåing</a:t>
            </a:r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</a:rPr>
              <a:t>Fitjar kommune har kompetente og engasjerte medarbeidarar som når måla for tenestene.  </a:t>
            </a:r>
          </a:p>
          <a:p>
            <a:pPr fontAlgn="base"/>
            <a:endParaRPr lang="nn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</a:rPr>
              <a:t>Kompetansemobilisering på tvers av avdelingar og fag for å yta tenester der det trengst for brukarane. 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Der det er mogeleg setja inn andre yrkesprofesjonar.</a:t>
            </a: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4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BA38202-F2F7-4A0D-BF36-AE9356DB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517BA6B3-AFDF-488F-B892-1C55D182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52C3947-AF09-40A7-B404-BC06266700B2}"/>
              </a:ext>
            </a:extLst>
          </p:cNvPr>
          <p:cNvSpPr txBox="1"/>
          <p:nvPr/>
        </p:nvSpPr>
        <p:spPr>
          <a:xfrm>
            <a:off x="1145218" y="1371832"/>
            <a:ext cx="9028591" cy="5091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</a:rPr>
              <a:t>Skule og oppvekst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Med ei betre tilpassa opplæring, ei tydeleg konkretisering av innhaldet i st. melding 6 og lovpålagt intensiv opplæring på 1. – 4. trinn er målet å holde omfang av spesialundervisning til under 7 % i planperioden. Samtidig har det komme enkeltvedtak om spesialundervisning som har større omfang enn før.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nn-NO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mbria" panose="02040503050406030204" pitchFamily="18" charset="0"/>
              </a:rPr>
              <a:t>Gjennomføra planane for utviklingsarbeid i barnehage og skulane i nært samarbeid med Høgskulen på Vestlandet</a:t>
            </a:r>
          </a:p>
          <a:p>
            <a:pPr lvl="0">
              <a:lnSpc>
                <a:spcPct val="107000"/>
              </a:lnSpc>
            </a:pP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Auke</a:t>
            </a: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læringsutbyte. Verdiane bør liggje minimum på nasjonalt nivå målt på nasjonale prøvar på 5., 8. og 9. trinn.</a:t>
            </a:r>
          </a:p>
          <a:p>
            <a:pPr lvl="0">
              <a:lnSpc>
                <a:spcPct val="107000"/>
              </a:lnSpc>
            </a:pP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Heva verdiane for trivsel, motivasjon, meistring og medverknad i elevundersøkinga til eit snitt som ligg minimum på nasjonalt nivå. Dette som ein faktor for å betra læringsutbyte.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l" rtl="0" fontAlgn="base"/>
            <a:endParaRPr lang="nn-NO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2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80B2C67-B941-4AF8-B6E4-16CF5F4F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63FA159-2EA6-4A99-9329-C49093E3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40D3B15-92B7-413B-BF16-411805B01D36}"/>
              </a:ext>
            </a:extLst>
          </p:cNvPr>
          <p:cNvSpPr txBox="1"/>
          <p:nvPr/>
        </p:nvSpPr>
        <p:spPr>
          <a:xfrm>
            <a:off x="852256" y="1287262"/>
            <a:ext cx="11128249" cy="4084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MÅLSETJINGAR</a:t>
            </a:r>
          </a:p>
          <a:p>
            <a:pPr algn="ctr"/>
            <a:endParaRPr lang="nn-NO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“Fitjar for alle”. Sikra sosial utjamning for barn og unge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Arbeid med å implementere tiltaksoversikt over tenester for barn og unge (BTI)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Lage ny leseplan for kommunen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Lage overgangsplan for barnehage til skule/SFO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Innføra ferieopen SFO i skuleåret </a:t>
            </a:r>
            <a:r>
              <a:rPr lang="nn-NO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2024/25 som eit eittårig prosjekt</a:t>
            </a:r>
          </a:p>
          <a:p>
            <a:pPr marL="2540" indent="1270">
              <a:lnSpc>
                <a:spcPct val="104000"/>
              </a:lnSpc>
              <a:spcAft>
                <a:spcPts val="25"/>
              </a:spcAft>
            </a:pPr>
            <a:r>
              <a:rPr lang="nn-NO" sz="18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n-NO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40" indent="1270">
              <a:lnSpc>
                <a:spcPct val="104000"/>
              </a:lnSpc>
              <a:spcAft>
                <a:spcPts val="25"/>
              </a:spcAft>
            </a:pPr>
            <a:r>
              <a:rPr lang="nn-NO" sz="18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Førebyggjande helse </a:t>
            </a:r>
            <a:endParaRPr lang="nn-NO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Gje tett og tverrfagleg oppfølging av gravide med særskilte behov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n-NO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Styrkje og utvikle tverrfagleg samarbeid med barnehage og skule, både på system- og individnivå </a:t>
            </a:r>
            <a:endParaRPr lang="nn-N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nn-NO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6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80B2C67-B941-4AF8-B6E4-16CF5F4F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63FA159-2EA6-4A99-9329-C49093E3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40D3B15-92B7-413B-BF16-411805B01D36}"/>
              </a:ext>
            </a:extLst>
          </p:cNvPr>
          <p:cNvSpPr txBox="1"/>
          <p:nvPr/>
        </p:nvSpPr>
        <p:spPr>
          <a:xfrm>
            <a:off x="852256" y="1287262"/>
            <a:ext cx="1112824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MÅLSETJINGAR</a:t>
            </a:r>
          </a:p>
          <a:p>
            <a:pPr algn="ctr"/>
            <a:endParaRPr lang="nn-NO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Kultur</a:t>
            </a:r>
            <a:endParaRPr lang="nn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Vidareutvikla samarbeidet mellom  frivillige lag- og organisasjonar og kommunale tenester for å utvikla- og etablera nye aktivitetar for både ungdom og eldre som gjev meistring, opplevingar og sosiale fellesskap. </a:t>
            </a:r>
            <a:endParaRPr lang="nn-NO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n-NO" sz="2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5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093722E-CA0A-48D7-B1B8-2091EA6F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31.10.2023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6C48A184-EC25-48AB-8233-D5C7269C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9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B60115F-B63A-45E9-8D53-13E61DB11315}"/>
              </a:ext>
            </a:extLst>
          </p:cNvPr>
          <p:cNvSpPr txBox="1"/>
          <p:nvPr/>
        </p:nvSpPr>
        <p:spPr>
          <a:xfrm>
            <a:off x="873967" y="1013927"/>
            <a:ext cx="104440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NØKTERNT BUDSJETT – EIT BUDSJETT MED MOGELEGHEITAR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Målformuleringane gir ein retning for økonomiplanperioden. </a:t>
            </a: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Digitalisering.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Tverrfagleg innsats. Styrka laget rundt barnet.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Kompetanseheving.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Tidleg innsats og intensiv opplæring. Arbeid mot mobbing og krenkelsar.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«Fitjar for alle». Sikra sosial utjamning for barn og unge.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Oppvekstreforma. Førebygging i lag med helsesektoren gjennom alle livsfasar. Vidareutvikla samarbeidet mellom frivillige lag og organisasjonar og kommunale tenester.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Bruk av om lag 100 mill. av fellesskapet sine ressursar skal gjera ein forskjell/gje eit godt tilbod for ulike brukargrupper som ligg innanfor oppvekst- og kultur.</a:t>
            </a:r>
          </a:p>
          <a:p>
            <a:endParaRPr lang="nn-NO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1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4F175A303BE4495EAA409C91AAD3A" ma:contentTypeVersion="5" ma:contentTypeDescription="Opprett et nytt dokument." ma:contentTypeScope="" ma:versionID="4f1ebc32d46a37507df6d0d446b113cd">
  <xsd:schema xmlns:xsd="http://www.w3.org/2001/XMLSchema" xmlns:xs="http://www.w3.org/2001/XMLSchema" xmlns:p="http://schemas.microsoft.com/office/2006/metadata/properties" xmlns:ns2="961c0ab2-685a-4b0d-9522-e6990fec7890" xmlns:ns3="7702f233-8592-462a-b824-ce21da46c281" targetNamespace="http://schemas.microsoft.com/office/2006/metadata/properties" ma:root="true" ma:fieldsID="f23bb86fb00071a6aeda5abd38f5a730" ns2:_="" ns3:_="">
    <xsd:import namespace="961c0ab2-685a-4b0d-9522-e6990fec7890"/>
    <xsd:import namespace="7702f233-8592-462a-b824-ce21da46c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c0ab2-685a-4b0d-9522-e6990fec7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2f233-8592-462a-b824-ce21da46c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ACEC59-F665-41E9-8C27-120DB88E95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1F0F68-4BD4-438A-A072-F50C739C91F5}">
  <ds:schemaRefs>
    <ds:schemaRef ds:uri="7702f233-8592-462a-b824-ce21da46c281"/>
    <ds:schemaRef ds:uri="961c0ab2-685a-4b0d-9522-e6990fec78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0BBE51A-6ABC-4016-89CD-24D8E7D2321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15957</TotalTime>
  <Words>2136</Words>
  <Application>Microsoft Office PowerPoint</Application>
  <PresentationFormat>Widescreen</PresentationFormat>
  <Paragraphs>507</Paragraphs>
  <Slides>20</Slides>
  <Notes>16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9" baseType="lpstr">
      <vt:lpstr>Agency FB</vt:lpstr>
      <vt:lpstr>Arial</vt:lpstr>
      <vt:lpstr>Calibri</vt:lpstr>
      <vt:lpstr>Calibri Light</vt:lpstr>
      <vt:lpstr>Segoe UI</vt:lpstr>
      <vt:lpstr>Symbol</vt:lpstr>
      <vt:lpstr>Verdana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Trond Salmo</cp:lastModifiedBy>
  <cp:revision>164</cp:revision>
  <dcterms:created xsi:type="dcterms:W3CDTF">2019-06-21T08:17:48Z</dcterms:created>
  <dcterms:modified xsi:type="dcterms:W3CDTF">2023-10-31T10:03:41Z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0x010100CA14F175A303BE4495EAA409C91AAD3A</vt:lpwstr>
  </property>
</Properties>
</file>