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</p:sldMasterIdLst>
  <p:notesMasterIdLst>
    <p:notesMasterId r:id="rId30"/>
  </p:notesMasterIdLst>
  <p:sldIdLst>
    <p:sldId id="257" r:id="rId6"/>
    <p:sldId id="325" r:id="rId7"/>
    <p:sldId id="326" r:id="rId8"/>
    <p:sldId id="259" r:id="rId9"/>
    <p:sldId id="330" r:id="rId10"/>
    <p:sldId id="323" r:id="rId11"/>
    <p:sldId id="324" r:id="rId12"/>
    <p:sldId id="328" r:id="rId13"/>
    <p:sldId id="333" r:id="rId14"/>
    <p:sldId id="296" r:id="rId15"/>
    <p:sldId id="266" r:id="rId16"/>
    <p:sldId id="332" r:id="rId17"/>
    <p:sldId id="313" r:id="rId18"/>
    <p:sldId id="307" r:id="rId19"/>
    <p:sldId id="314" r:id="rId20"/>
    <p:sldId id="315" r:id="rId21"/>
    <p:sldId id="322" r:id="rId22"/>
    <p:sldId id="316" r:id="rId23"/>
    <p:sldId id="321" r:id="rId24"/>
    <p:sldId id="320" r:id="rId25"/>
    <p:sldId id="317" r:id="rId26"/>
    <p:sldId id="269" r:id="rId27"/>
    <p:sldId id="334" r:id="rId28"/>
    <p:sldId id="287" r:id="rId2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Økland" initials="AØ" lastIdx="1" clrIdx="0">
    <p:extLst>
      <p:ext uri="{19B8F6BF-5375-455C-9EA6-DF929625EA0E}">
        <p15:presenceInfo xmlns:p15="http://schemas.microsoft.com/office/powerpoint/2012/main" userId="S::anok@fitjar.kommune.no::a9243da1-0910-44b4-a92b-62bf3bed590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7C2"/>
    <a:srgbClr val="FF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684E71-BF2B-4238-868E-07CD97AAF1BB}" v="2" dt="2023-11-02T08:33:42.2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33F-06C0-694E-91F2-2F144580C27C}" type="datetimeFigureOut">
              <a:rPr lang="nb-NO" smtClean="0"/>
              <a:t>02.11.2023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76C-AE21-1544-BB2C-5D6BB5C35B6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7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9EAB2-096E-4F1D-AF65-2CD43A9E697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914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" indent="1270">
              <a:lnSpc>
                <a:spcPct val="104000"/>
              </a:lnSpc>
              <a:spcAft>
                <a:spcPts val="25"/>
              </a:spcAft>
            </a:pP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366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54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862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0205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105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211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557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19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nn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nn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sz="1200"/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402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5794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80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566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Dette er midlar som vert nytta til naudsynte og nyskapande  tiltak i drifta, og kompetanseheving for tilsette. Prosjektmidlane blir nytta til å styrke pasientnært førebyggande arbeid og planarbeid på fleire fagområde.</a:t>
            </a:r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435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94652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443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>
              <a:solidFill>
                <a:srgbClr val="FF0000"/>
              </a:solidFill>
            </a:endParaRPr>
          </a:p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86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EEE35ED8-BFEF-EB40-8B43-4D04CB0E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45A18FB-7185-7044-85A0-F2989EC47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F3C1-9E88-2947-BB9F-1B665B6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40988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63F8A-ACD9-3146-8B6B-D7603F1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2"/>
            <a:ext cx="5083175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4FFC3C-FF8F-F74C-B30D-25465C0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221036"/>
            <a:ext cx="5083175" cy="32183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467693-381D-F145-A106-78A3E8D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6402"/>
            <a:ext cx="5183188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63F49-46FB-EC41-9DAF-D84A70671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1036"/>
            <a:ext cx="5183188" cy="32183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8874EEC-ED73-E44A-AA62-3E43C85D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11BA044-BF68-8342-BCE0-242A44FD7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C076FF3D-824D-D44B-8868-A34C44D8C0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787813" y="2446402"/>
            <a:ext cx="5181600" cy="399296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4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2A5F8-7576-364C-B144-CC1DB39B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06778AC-7F26-9943-853C-57058E1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82993-EAED-BD42-B905-F10A6F8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6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F6F6-20B3-AD43-93B9-EC929F7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90EF9-775E-2D45-9DED-E237A3A41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402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F26D09-7DBF-6740-9BA7-E9F1000B8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525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00AEC4-FAE7-4743-8AA1-A6B8F28FC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9BE8489-3A88-4938-A81F-794081AA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F3AC03-BAB7-4822-8512-C0D623C87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3EE1A-BC5E-4DD0-9D6F-6CA5A3CADB2C}" type="datetimeFigureOut">
              <a:rPr lang="nn-NO" smtClean="0"/>
              <a:t>02.11.2023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84BAF1-EB3B-48A3-B340-CC0BE10DE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3FDEB49-40FD-41C2-B955-D0FA9273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C3C57-3A69-4C74-9DCE-070F6E9AEB4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2652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A355FAF8-8FF8-F24C-A7F7-6BA7F261305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37" name="Plassholder for dato 36">
            <a:extLst>
              <a:ext uri="{FF2B5EF4-FFF2-40B4-BE49-F238E27FC236}">
                <a16:creationId xmlns:a16="http://schemas.microsoft.com/office/drawing/2014/main" id="{1653B0A3-8A87-E14E-8DF2-434C643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38" name="Plassholder for lysbildenummer 37">
            <a:extLst>
              <a:ext uri="{FF2B5EF4-FFF2-40B4-BE49-F238E27FC236}">
                <a16:creationId xmlns:a16="http://schemas.microsoft.com/office/drawing/2014/main" id="{6795A824-77B6-AD49-BB94-FEFB49182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2CCEB1E2-6133-0B4E-B725-3EE7BBCEE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C85276-6B3E-234C-8180-6D995775CB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4CEA4FB1-7327-A841-B39A-38E664DAA6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7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7921462A-E334-BC40-9754-75CBE5922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0E5F109F-57BA-884B-9EAE-BD5FFFE326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5CF3-4A84-FF45-809F-2045CA3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A74A36-AE30-DD42-95AE-50EB51E1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46404"/>
            <a:ext cx="10439400" cy="39929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6980C34-22C3-964D-848F-233E03F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8315672-5ECA-3949-AD15-AD181109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402"/>
            <a:ext cx="51816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1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3300230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356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739CFF65-3AF8-2A4D-AC7C-81874B62B27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04313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78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5105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93F7FFC-8C9F-5149-A569-B49E0574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070" y="1232451"/>
            <a:ext cx="4833729" cy="4782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2F8DA04-AA5F-1846-B5D5-A170950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EE05F-6E37-334E-820C-BF451D12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4"/>
            <a:ext cx="10439400" cy="407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CDD40-0145-C949-AF4B-2641688D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1612" y="418628"/>
            <a:ext cx="105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6B4AAE-417E-6840-951F-FE07DDDF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9681" y="418628"/>
            <a:ext cx="52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1D463A-FC5E-AF45-99CA-E13DF8085A53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790E17B-E3CD-0F47-A451-B219FF456A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67" r:id="rId8"/>
    <p:sldLayoutId id="2147483666" r:id="rId9"/>
    <p:sldLayoutId id="2147483653" r:id="rId10"/>
    <p:sldLayoutId id="2147483654" r:id="rId11"/>
    <p:sldLayoutId id="2147483655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B587982-BD38-4D74-BB6E-4E80692E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C2605A7-4CB5-4960-B294-106588C1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0888C4F-8FBE-446A-8138-6A435D7C5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3EE1A-BC5E-4DD0-9D6F-6CA5A3CADB2C}" type="datetimeFigureOut">
              <a:rPr lang="nn-NO" smtClean="0"/>
              <a:t>02.11.2023</a:t>
            </a:fld>
            <a:endParaRPr lang="nn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354BAD3-4979-4D9B-AD03-0F2627932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2EC046-C205-4FCC-8E81-FB3ADB564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C3C57-3A69-4C74-9DCE-070F6E9AEB4E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1443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662795" y="-3745097"/>
            <a:ext cx="1354979" cy="10750169"/>
          </a:xfrm>
          <a:prstGeom prst="downArrow">
            <a:avLst>
              <a:gd name="adj1" fmla="val 100000"/>
              <a:gd name="adj2" fmla="val 22582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B3B43B-0507-44C8-8ED7-9B02FC0BC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3" y="3000375"/>
            <a:ext cx="4876800" cy="2743200"/>
          </a:xfrm>
          <a:prstGeom prst="rect">
            <a:avLst/>
          </a:prstGeom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5AE1A769-F229-49B7-BB92-B1E6B6BFFB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54730" y="2559090"/>
            <a:ext cx="7797484" cy="398322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E1537A1-2D3E-46E7-914B-32CE52EF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2" y="1204109"/>
            <a:ext cx="10023398" cy="857894"/>
          </a:xfrm>
        </p:spPr>
        <p:txBody>
          <a:bodyPr>
            <a:normAutofit/>
          </a:bodyPr>
          <a:lstStyle/>
          <a:p>
            <a:r>
              <a:rPr lang="nn-NO" sz="1900" b="1">
                <a:solidFill>
                  <a:srgbClr val="FFFFFF"/>
                </a:solidFill>
              </a:rPr>
              <a:t>Budsjettkommentarar for økonomiplanen for helse, sosial og omsorg i perioden 2024-2027. </a:t>
            </a:r>
            <a:br>
              <a:rPr lang="nn-NO" sz="1900" b="1">
                <a:solidFill>
                  <a:srgbClr val="FFFFFF"/>
                </a:solidFill>
              </a:rPr>
            </a:br>
            <a:r>
              <a:rPr lang="nn-NO" sz="1900" b="1">
                <a:solidFill>
                  <a:srgbClr val="FFFFFF"/>
                </a:solidFill>
              </a:rPr>
              <a:t>Kommunestyret 31.10.20224</a:t>
            </a:r>
          </a:p>
        </p:txBody>
      </p:sp>
    </p:spTree>
    <p:extLst>
      <p:ext uri="{BB962C8B-B14F-4D97-AF65-F5344CB8AC3E}">
        <p14:creationId xmlns:p14="http://schemas.microsoft.com/office/powerpoint/2010/main" val="1796097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F75007F-D9B9-408E-936E-7EF3C6EF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>
                <a:solidFill>
                  <a:srgbClr val="002060"/>
                </a:solidFill>
              </a:rPr>
              <a:t>Støttekontakt og omsorgsløn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E8F2F6B-0C85-4D1F-9453-11404B8D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/>
              <a:t>Er økonomiske tiltak i omstillingsarbeid og er med å utsetje tenester på eit høgare omsorgsnivå. </a:t>
            </a:r>
            <a:r>
              <a:rPr lang="en-US" sz="200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/>
              <a:t>Tenesta gjev avlastning, tilbod om aktivitet og økonomisk kompensasjon for dei som har høgt  forsytarsansvar.​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/>
              <a:t>Det har i 2023 vore stor auke i behov hjå barn med samansette behov.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2000"/>
              <a:t>Det vil i nær framtid vera behov for ei kommunal avlastning. </a:t>
            </a:r>
          </a:p>
          <a:p>
            <a:pPr fontAlgn="base"/>
            <a:endParaRPr lang="nn-NO" sz="2000">
              <a:solidFill>
                <a:srgbClr val="FF0000"/>
              </a:solidFill>
            </a:endParaRPr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AFD1DC1-5629-4C41-9480-D37BB5098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15DAABB-E707-4173-812C-9AA13F760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3328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BC58468-FA6A-4C32-8AD7-91CC03B28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3"/>
            <a:ext cx="10439400" cy="669910"/>
          </a:xfrm>
        </p:spPr>
        <p:txBody>
          <a:bodyPr>
            <a:normAutofit/>
          </a:bodyPr>
          <a:lstStyle/>
          <a:p>
            <a:r>
              <a:rPr lang="nn-NO"/>
              <a:t>Interkommunale 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DC257F-3F40-4D43-A467-05AC82F59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1524000"/>
            <a:ext cx="11777354" cy="5334000"/>
          </a:xfrm>
        </p:spPr>
        <p:txBody>
          <a:bodyPr vert="horz" lIns="91440" tIns="45720" rIns="91440" bIns="45720" rtlCol="0" anchor="t">
            <a:noAutofit/>
          </a:bodyPr>
          <a:lstStyle/>
          <a:p>
            <a:pPr fontAlgn="base"/>
            <a:r>
              <a:rPr lang="nn-NO" sz="1600" b="1" u="sng"/>
              <a:t>Krisesenteret IKS</a:t>
            </a:r>
          </a:p>
          <a:p>
            <a:pPr marL="285750" indent="-285750" fontAlgn="base">
              <a:buChar char="•"/>
            </a:pPr>
            <a:r>
              <a:rPr lang="nn-NO" sz="16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Krisesenteret vest IKS har 16 eigarkommunar og har  i dag to lokale, i Haugesund og Stord. Det er planlagt at eit nytt bygg skal vera klart i 2027 i Tysvær kommune, ein får då samla tilbodet under eit tak. Tenesta har ei auke tilsvarande SSB sin pris og lønsvekst.</a:t>
            </a:r>
            <a:endParaRPr lang="nn-NO" sz="1600">
              <a:solidFill>
                <a:srgbClr val="000000"/>
              </a:solidFill>
              <a:effectLst/>
            </a:endParaRPr>
          </a:p>
          <a:p>
            <a:pPr fontAlgn="base"/>
            <a:endParaRPr lang="nn-NO" sz="1600" b="1" u="sng">
              <a:solidFill>
                <a:srgbClr val="FF0000"/>
              </a:solidFill>
            </a:endParaRPr>
          </a:p>
          <a:p>
            <a:pPr fontAlgn="base"/>
            <a:r>
              <a:rPr lang="nn-NO" sz="1600" b="1" u="sng"/>
              <a:t>Interkommunal legevakt/IDA</a:t>
            </a:r>
            <a:r>
              <a:rPr lang="en-US" sz="1600"/>
              <a:t>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6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Selskapet driftar legevakta og </a:t>
            </a:r>
            <a:r>
              <a:rPr lang="nn-NO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døgnavdeling (IDA).  IDA har </a:t>
            </a:r>
            <a:r>
              <a:rPr lang="nn-NO" sz="16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institusjonsplassar som er fordelt på 4 sengeplassar for </a:t>
            </a:r>
            <a:r>
              <a:rPr lang="nn-NO" sz="1600" err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øyeblikkleg</a:t>
            </a:r>
            <a:r>
              <a:rPr lang="nn-NO" sz="16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hjelp og 5 observasjonssenger.</a:t>
            </a:r>
            <a:endParaRPr lang="nn-NO" sz="16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020" indent="-285750">
              <a:lnSpc>
                <a:spcPct val="115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16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har vore naudsynt å styrke ressurssituasjonen  med bakgrunn i auke i henvendingar på legevakt og tyngre og meir komplekse pasientar på </a:t>
            </a:r>
            <a:r>
              <a:rPr lang="nn-NO" sz="1600">
                <a:solidFill>
                  <a:srgbClr val="000000"/>
                </a:solidFill>
              </a:rPr>
              <a:t>IDA</a:t>
            </a:r>
            <a:r>
              <a:rPr lang="nn-NO" sz="16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Fitjar kommune sin ekstra kostnadsdel er på om lag 430 000,-.</a:t>
            </a:r>
          </a:p>
          <a:p>
            <a:endParaRPr lang="nn-NO" sz="16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sz="1600" b="1" u="sng"/>
              <a:t>Barneverntenesta: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/>
              <a:t>Budsjett 2024 ligg på same kostnadsnivå til drift tilsvarande 2023, inkl. løns og prisvekst.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/>
              <a:t>Tiltaksbudsjett ligg inne med utgifter knytt til kjende tiltak for barn/familiar per 31.08.23.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/>
              <a:t>Fitjar kommune har ikkje i dag statlege tiltak, men er sårbar for endringar med behov for statlege tiltak både i og utanfor heimen</a:t>
            </a:r>
            <a:r>
              <a:rPr lang="nn-NO" sz="1600">
                <a:solidFill>
                  <a:srgbClr val="FF0000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n-NO" sz="20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1536A0-9AE7-4B95-A670-901FEDB0A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C260FAB-AA30-4849-B4C7-EB77882D1E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35396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BBADCB-3907-60F0-F58C-36FF46C82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65922"/>
            <a:ext cx="10439400" cy="646043"/>
          </a:xfrm>
        </p:spPr>
        <p:txBody>
          <a:bodyPr>
            <a:normAutofit/>
          </a:bodyPr>
          <a:lstStyle/>
          <a:p>
            <a:r>
              <a:rPr lang="nn-NO"/>
              <a:t>Pleie og omsorg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F1052D4-9E52-714D-4061-5125EE8C1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553" y="1247686"/>
            <a:ext cx="11759013" cy="540094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700" b="1" kern="0" dirty="0"/>
              <a:t>Arbeidsgruppe:</a:t>
            </a:r>
          </a:p>
          <a:p>
            <a:r>
              <a:rPr lang="nb-NO" sz="1700" kern="0" dirty="0"/>
              <a:t>	- Samla </a:t>
            </a:r>
            <a:r>
              <a:rPr lang="nb-NO" sz="1700" kern="0" dirty="0" err="1"/>
              <a:t>funksjonar</a:t>
            </a:r>
            <a:r>
              <a:rPr lang="nb-NO" sz="1700" kern="0" dirty="0"/>
              <a:t> i </a:t>
            </a:r>
            <a:r>
              <a:rPr lang="nb-NO" sz="1700" kern="0" dirty="0" err="1"/>
              <a:t>tenestene</a:t>
            </a:r>
            <a:r>
              <a:rPr lang="nb-NO" sz="1700" kern="0" dirty="0"/>
              <a:t> – </a:t>
            </a:r>
            <a:r>
              <a:rPr lang="nb-NO" sz="1700" kern="0" dirty="0" err="1"/>
              <a:t>meir</a:t>
            </a:r>
            <a:r>
              <a:rPr lang="nb-NO" sz="1700" kern="0" dirty="0"/>
              <a:t> struktur.</a:t>
            </a:r>
          </a:p>
          <a:p>
            <a:r>
              <a:rPr lang="nb-NO" sz="1700" kern="0" dirty="0"/>
              <a:t>	- Skape </a:t>
            </a:r>
            <a:r>
              <a:rPr lang="nb-NO" sz="1700" kern="0" dirty="0" err="1"/>
              <a:t>meir</a:t>
            </a:r>
            <a:r>
              <a:rPr lang="nb-NO" sz="1700" kern="0" dirty="0"/>
              <a:t> liv i Havnahuset.</a:t>
            </a:r>
          </a:p>
          <a:p>
            <a:endParaRPr lang="nb-NO" sz="1700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700" b="1" i="0" dirty="0">
                <a:solidFill>
                  <a:srgbClr val="202124"/>
                </a:solidFill>
                <a:effectLst/>
              </a:rPr>
              <a:t>Omsorgsteknologi: </a:t>
            </a:r>
          </a:p>
          <a:p>
            <a:r>
              <a:rPr lang="nn-NO" sz="1700" b="1" dirty="0">
                <a:solidFill>
                  <a:srgbClr val="202124"/>
                </a:solidFill>
              </a:rPr>
              <a:t>	</a:t>
            </a:r>
            <a:r>
              <a:rPr lang="nn-NO" sz="1700" b="0" i="0" dirty="0">
                <a:solidFill>
                  <a:srgbClr val="202124"/>
                </a:solidFill>
                <a:effectLst/>
              </a:rPr>
              <a:t>- </a:t>
            </a:r>
            <a:r>
              <a:rPr lang="nn-NO" sz="1700" dirty="0">
                <a:solidFill>
                  <a:srgbClr val="202124"/>
                </a:solidFill>
              </a:rPr>
              <a:t>K</a:t>
            </a:r>
            <a:r>
              <a:rPr lang="nn-NO" sz="1700" b="0" i="0" dirty="0">
                <a:solidFill>
                  <a:srgbClr val="202124"/>
                </a:solidFill>
                <a:effectLst/>
              </a:rPr>
              <a:t>an bidra til auka tryggleik, sosial del­tak­ing, aktivitet og mobilitet. </a:t>
            </a:r>
          </a:p>
          <a:p>
            <a:r>
              <a:rPr lang="nn-NO" sz="1700" b="0" i="0" dirty="0">
                <a:solidFill>
                  <a:srgbClr val="202124"/>
                </a:solidFill>
                <a:effectLst/>
              </a:rPr>
              <a:t>	- Teknologien kan hjelpa den enkelte til å klara seg sjølv til tross for sjukdom og- eller 	   	   	   nedsett funksjonsevne. </a:t>
            </a:r>
          </a:p>
          <a:p>
            <a:r>
              <a:rPr lang="nn-NO" sz="1700" b="0" i="0" dirty="0">
                <a:solidFill>
                  <a:srgbClr val="000000"/>
                </a:solidFill>
                <a:effectLst/>
              </a:rPr>
              <a:t>	- Prioritere god opplæring til dei tilsette og gje god informasjon ut til innbyggjarane og pårørande. </a:t>
            </a:r>
            <a:r>
              <a:rPr lang="nn-NO" sz="1700" b="1" i="0" dirty="0">
                <a:solidFill>
                  <a:srgbClr val="000000"/>
                </a:solidFill>
                <a:effectLst/>
              </a:rPr>
              <a:t> </a:t>
            </a:r>
          </a:p>
          <a:p>
            <a:endParaRPr lang="nb-NO" sz="1700" kern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700" b="1" i="0" dirty="0">
                <a:solidFill>
                  <a:srgbClr val="000000"/>
                </a:solidFill>
                <a:effectLst/>
              </a:rPr>
              <a:t>Utfordringar å rekruttere helsepersonell i små stillingar</a:t>
            </a:r>
            <a:r>
              <a:rPr lang="nn-NO" sz="1700" b="1" dirty="0">
                <a:solidFill>
                  <a:srgbClr val="000000"/>
                </a:solidFill>
              </a:rPr>
              <a:t> </a:t>
            </a:r>
            <a:r>
              <a:rPr lang="nn-NO" sz="1700" b="1" i="0" dirty="0">
                <a:solidFill>
                  <a:srgbClr val="000000"/>
                </a:solidFill>
                <a:effectLst/>
              </a:rPr>
              <a:t>og i vikariat. </a:t>
            </a:r>
          </a:p>
          <a:p>
            <a:r>
              <a:rPr lang="nn-NO" sz="1700" b="0" i="0" dirty="0">
                <a:solidFill>
                  <a:srgbClr val="000000"/>
                </a:solidFill>
                <a:effectLst/>
              </a:rPr>
              <a:t>	- Det er ei arbeidsgruppe som arbeidar med heiltidskultur.</a:t>
            </a:r>
            <a:r>
              <a:rPr lang="nn-NO" sz="1700" dirty="0">
                <a:solidFill>
                  <a:srgbClr val="000000"/>
                </a:solidFill>
              </a:rPr>
              <a:t> </a:t>
            </a:r>
            <a:r>
              <a:rPr lang="nn-NO" sz="1700" b="0" i="0" dirty="0">
                <a:solidFill>
                  <a:srgbClr val="000000"/>
                </a:solidFill>
                <a:effectLst/>
              </a:rPr>
              <a:t> </a:t>
            </a:r>
          </a:p>
          <a:p>
            <a:r>
              <a:rPr lang="nn-NO" sz="1700" b="0" i="0" dirty="0">
                <a:solidFill>
                  <a:srgbClr val="000000"/>
                </a:solidFill>
                <a:effectLst/>
                <a:latin typeface="Verdana"/>
                <a:ea typeface="Verdana"/>
              </a:rPr>
              <a:t>	- Pleie og omsorg har tilsett fire 100 % stillingar i vikarpool for å sikre at ein har kvalifisert 	arbeidskraft ved fråvær.</a:t>
            </a:r>
          </a:p>
          <a:p>
            <a:endParaRPr lang="nn-NO" sz="1700" b="0" i="0" dirty="0">
              <a:solidFill>
                <a:srgbClr val="000000"/>
              </a:solidFill>
              <a:effectLst/>
            </a:endParaRPr>
          </a:p>
          <a:p>
            <a:r>
              <a:rPr lang="nn-NO" sz="17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700" b="1" u="sng" kern="0" dirty="0">
                <a:effectLst/>
              </a:rPr>
              <a:t>Aktive tiltak: </a:t>
            </a:r>
          </a:p>
          <a:p>
            <a:r>
              <a:rPr lang="nb-NO" sz="1700" kern="0" dirty="0">
                <a:effectLst/>
              </a:rPr>
              <a:t>Forventa </a:t>
            </a:r>
            <a:r>
              <a:rPr lang="nb-NO" sz="1700" kern="0" dirty="0" err="1">
                <a:effectLst/>
              </a:rPr>
              <a:t>betring</a:t>
            </a:r>
            <a:r>
              <a:rPr lang="nb-NO" sz="1700" kern="0" dirty="0">
                <a:effectLst/>
              </a:rPr>
              <a:t> i </a:t>
            </a:r>
            <a:r>
              <a:rPr lang="nb-NO" sz="1700" kern="0" dirty="0" err="1">
                <a:effectLst/>
              </a:rPr>
              <a:t>sjukefråvær</a:t>
            </a:r>
            <a:r>
              <a:rPr lang="nb-NO" sz="1700" kern="0" dirty="0">
                <a:effectLst/>
              </a:rPr>
              <a:t> i pleie- og omsorg,  - kr 149 562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1A56D-C987-F510-299B-A21A5FFFC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3B656C-7FB0-7BDF-86FA-CF5818DA46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790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D1CCDA-B3ED-E74F-B097-69F015BE1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70857"/>
            <a:ext cx="10439400" cy="914400"/>
          </a:xfrm>
        </p:spPr>
        <p:txBody>
          <a:bodyPr>
            <a:normAutofit fontScale="90000"/>
          </a:bodyPr>
          <a:lstStyle/>
          <a:p>
            <a:r>
              <a:rPr lang="nn-NO" sz="3600"/>
              <a:t>Institusjon/ Fitjar bu og behandlingssenter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235261-82AD-137A-FCA5-089E8FD0B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1785257"/>
            <a:ext cx="11625943" cy="48985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nn-NO">
              <a:solidFill>
                <a:srgbClr val="FF0000"/>
              </a:solidFill>
            </a:endParaRPr>
          </a:p>
          <a:p>
            <a:endParaRPr lang="nn-NO">
              <a:solidFill>
                <a:srgbClr val="FF0000"/>
              </a:solidFill>
            </a:endParaRPr>
          </a:p>
          <a:p>
            <a:endParaRPr lang="nn-NO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>
                <a:effectLst/>
                <a:latin typeface="Verdana"/>
                <a:ea typeface="Verdana"/>
              </a:rPr>
              <a:t>Vidarefører 20 langtidsplassar og 4 kortidsplassar</a:t>
            </a:r>
            <a:r>
              <a:rPr lang="nn-NO">
                <a:latin typeface="Verdana"/>
                <a:ea typeface="Verdana"/>
              </a:rPr>
              <a:t>.</a:t>
            </a:r>
            <a:endParaRPr lang="nn-NO" sz="180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Pasientgruppa som vert lagt inn på sjukheimen er endra. Pasientane er sjukare og treng omfattande hjelp.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vert forventa at kommunen overtek pasientar frå spesialist-helsetenesta på eit tidlegare tidspunkt og ferdigbehandlar dei i kommunen. Dette krev at kommunen må ha rett kompetanse.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Samordning av tenester på natt for å nytte personalressursane på ein effektiv måte. </a:t>
            </a:r>
          </a:p>
          <a:p>
            <a:endParaRPr lang="nn-NO"/>
          </a:p>
          <a:p>
            <a:r>
              <a:rPr lang="nn-NO" b="1" u="sng"/>
              <a:t>Aktive tiltak: </a:t>
            </a:r>
          </a:p>
          <a:p>
            <a:r>
              <a:rPr lang="nn-NO"/>
              <a:t>Styrke drifta med ein 20 % leiarressurs natt, kr 149 568,-.</a:t>
            </a:r>
            <a:endParaRPr lang="nn-NO" sz="18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/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52F6EBE-DD6F-A80D-4C35-A66953FB8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929BD2E-9D88-D235-5403-EE5A0C78B6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13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A214A67-590C-9410-F21C-C2B270322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" y="1698153"/>
            <a:ext cx="10700657" cy="122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0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E6B424-61A7-445E-B28C-EA9E07C2B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985904"/>
            <a:ext cx="12122426" cy="604357"/>
          </a:xfrm>
        </p:spPr>
        <p:txBody>
          <a:bodyPr/>
          <a:lstStyle/>
          <a:p>
            <a:r>
              <a:rPr lang="nn-NO" sz="3600"/>
              <a:t>Institusjon/ Fitjar bu og behandlingssenter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B67A06-88B4-48D5-ADD9-F58916875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904" y="1792412"/>
            <a:ext cx="11174896" cy="4646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n-NO" b="1" u="sng"/>
              <a:t>Dagsenter for demente: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/>
              <a:t>Tilbodet har som mål at demente skal få eit tilbod, og at pårørande skal få avlastning.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>
                <a:latin typeface="Verdana"/>
                <a:ea typeface="Verdana"/>
              </a:rPr>
              <a:t>Det vert gitt tilbod to dagar i veka.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>
                <a:effectLst/>
              </a:rPr>
              <a:t>Det er lagt inn betalingsauke på 4,3 %.</a:t>
            </a:r>
          </a:p>
          <a:p>
            <a:endParaRPr lang="nn-NO">
              <a:effectLst/>
            </a:endParaRPr>
          </a:p>
          <a:p>
            <a:r>
              <a:rPr lang="nn-NO" b="1" u="sng"/>
              <a:t>Institusjonskjøkenet</a:t>
            </a:r>
          </a:p>
          <a:p>
            <a:pPr marL="285750" indent="-285750" algn="just" fontAlgn="base">
              <a:lnSpc>
                <a:spcPct val="100000"/>
              </a:lnSpc>
              <a:spcAft>
                <a:spcPts val="800"/>
              </a:spcAft>
              <a:buChar char="•"/>
            </a:pPr>
            <a:r>
              <a:rPr lang="nn-NO" sz="1800">
                <a:effectLst/>
                <a:latin typeface="Verdana"/>
                <a:ea typeface="Times New Roman" panose="02020603050405020304" pitchFamily="18" charset="0"/>
                <a:cs typeface="Segoe UI"/>
              </a:rPr>
              <a:t>Institusjonskjøkenet leverer mat til sjukeheimen, Havnahuset og heimebuande, i tillegg vert det kvar onsdag levert mat til “Aktive saman – matglede". </a:t>
            </a:r>
            <a:endParaRPr lang="nn-NO">
              <a:latin typeface="Verdana"/>
              <a:ea typeface="Times New Roman" panose="02020603050405020304" pitchFamily="18" charset="0"/>
              <a:cs typeface="Segoe UI"/>
            </a:endParaRPr>
          </a:p>
          <a:p>
            <a:pPr marL="285750" indent="-285750" algn="just">
              <a:lnSpc>
                <a:spcPct val="100000"/>
              </a:lnSpc>
              <a:spcAft>
                <a:spcPts val="800"/>
              </a:spcAft>
              <a:buChar char="•"/>
            </a:pPr>
            <a:r>
              <a:rPr lang="nn-NO" sz="1800">
                <a:effectLst/>
                <a:latin typeface="Verdana"/>
                <a:ea typeface="Times New Roman" panose="02020603050405020304" pitchFamily="18" charset="0"/>
                <a:cs typeface="Segoe UI"/>
              </a:rPr>
              <a:t>Ernæring og gode matopplevingar er viktig i god eldreomsorg.</a:t>
            </a:r>
            <a:endParaRPr lang="nn-NO"/>
          </a:p>
          <a:p>
            <a:pPr marL="285750" indent="-285750" algn="just" fontAlgn="base">
              <a:lnSpc>
                <a:spcPct val="100000"/>
              </a:lnSpc>
              <a:spcAft>
                <a:spcPts val="800"/>
              </a:spcAft>
              <a:buChar char="•"/>
            </a:pPr>
            <a:r>
              <a:rPr lang="nn-NO">
                <a:ea typeface="Times New Roman" panose="02020603050405020304" pitchFamily="18" charset="0"/>
                <a:cs typeface="Segoe UI" panose="020B0502040204020203" pitchFamily="34" charset="0"/>
              </a:rPr>
              <a:t>Det vert lagt inn prisauke på 4,3 %</a:t>
            </a: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  <a:endParaRPr lang="nn-NO" sz="1800">
              <a:effectLst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/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BB23BED-6840-4C33-A219-A09A65E70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40E4AE5-6767-4BFB-91ED-DCCD22BA98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4699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53234D-E49E-9F13-AE69-E164D33A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657420"/>
          </a:xfrm>
        </p:spPr>
        <p:txBody>
          <a:bodyPr/>
          <a:lstStyle/>
          <a:p>
            <a:r>
              <a:rPr lang="nn-NO"/>
              <a:t>Heimebaserte tenester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2E272B-19E3-9DD3-AACE-466F90A9B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71" y="1872343"/>
            <a:ext cx="11179629" cy="4567029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nn-NO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nn-NO">
              <a:solidFill>
                <a:srgbClr val="FF000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endParaRPr lang="nn-NO">
              <a:solidFill>
                <a:srgbClr val="FF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r>
              <a:rPr lang="nn-NO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Målet i tenesta er at kommunen legg til rette for at innbyggjarane skal bu heime så lenge det er forsvarleg.</a:t>
            </a:r>
          </a:p>
          <a:p>
            <a:endParaRPr lang="nn-NO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/>
              <a:t>Nyttar to leilegheiter på Havnahuset til kortidsopphold.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/>
              <a:t>Omlag 55 personar har tildelt ulike hjelpetiltak, fordelt på heimehjelp/praktisk bistand, matombringing og tryggleiksalarm.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/>
              <a:t>Tenesta har dei største variasjonar både i alderssamansetting og behov. </a:t>
            </a:r>
          </a:p>
          <a:p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Eigenbetaling for praktisk bistand og opplæring vert auka med 4,3 % i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>
              <a:solidFill>
                <a:srgbClr val="FF0000"/>
              </a:solidFill>
            </a:endParaRPr>
          </a:p>
          <a:p>
            <a:endParaRPr lang="nn-NO" sz="2000" b="1" u="sng">
              <a:solidFill>
                <a:srgbClr val="FF000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944882-CD94-0071-372B-81A520C5E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1B7BFE7-5536-D35D-CCF1-687440C4CE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15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6AEFCE6-2410-6269-FE9D-B63D9A553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6" y="1441175"/>
            <a:ext cx="10379525" cy="14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20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DC8A00-7CC5-7226-1C2B-AADA42C1B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5"/>
            <a:ext cx="10439400" cy="755810"/>
          </a:xfrm>
        </p:spPr>
        <p:txBody>
          <a:bodyPr/>
          <a:lstStyle/>
          <a:p>
            <a:r>
              <a:rPr lang="nn-NO"/>
              <a:t>Habiliteringstenesta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28D599-E836-0346-104E-A7D8C3B6D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6" y="3102430"/>
            <a:ext cx="11408226" cy="3494314"/>
          </a:xfrm>
        </p:spPr>
        <p:txBody>
          <a:bodyPr>
            <a:norm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Habiliteringstenesta yt tenester til personar med omfattande og samansette behov, her under </a:t>
            </a:r>
            <a:r>
              <a:rPr lang="nn-NO">
                <a:ea typeface="Times New Roman" panose="02020603050405020304" pitchFamily="18" charset="0"/>
                <a:cs typeface="Segoe UI" panose="020B0502040204020203" pitchFamily="34" charset="0"/>
              </a:rPr>
              <a:t>kjem og</a:t>
            </a: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ressurskrevjande </a:t>
            </a:r>
            <a:r>
              <a:rPr lang="nn-NO">
                <a:ea typeface="Times New Roman" panose="02020603050405020304" pitchFamily="18" charset="0"/>
                <a:cs typeface="Segoe UI" panose="020B0502040204020203" pitchFamily="34" charset="0"/>
              </a:rPr>
              <a:t>tenester,</a:t>
            </a: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dagtilbod i Bakken og VTA arbeidsplassar på Podlen Verkstad AS.  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/>
              <a:t>Ei brukargruppe som er avhengig av kontinuitet, stabilitet og føreseielege tenester.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Ressurskrevjande tenester har ei forventa kostnadsramme i 2024 på opp mot 46,7 mill. Etter anslått refusjon kostar denne tenesteytinga kommunen netto opp mot 22,9 mill. 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I statsbudsjettet</a:t>
            </a:r>
            <a:r>
              <a:rPr lang="nn-NO">
                <a:ea typeface="Times New Roman" panose="02020603050405020304" pitchFamily="18" charset="0"/>
                <a:cs typeface="Segoe UI" panose="020B0502040204020203" pitchFamily="34" charset="0"/>
              </a:rPr>
              <a:t> er toppfinansieringsordninga auka med anslått pris- og lønsvekst</a:t>
            </a: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 </a:t>
            </a:r>
          </a:p>
          <a:p>
            <a:pPr marL="285750" indent="-285750" fontAlgn="base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n-NO">
                <a:ea typeface="Calibri" panose="020F0502020204030204" pitchFamily="34" charset="0"/>
                <a:cs typeface="Segoe UI" panose="020B0502040204020203" pitchFamily="34" charset="0"/>
              </a:rPr>
              <a:t>Tilleggskompensasjon for kommunar </a:t>
            </a:r>
            <a:r>
              <a:rPr lang="nn-NO" sz="1600">
                <a:ea typeface="Calibri" panose="020F0502020204030204" pitchFamily="34" charset="0"/>
                <a:cs typeface="Segoe UI" panose="020B0502040204020203" pitchFamily="34" charset="0"/>
              </a:rPr>
              <a:t>under</a:t>
            </a:r>
            <a:r>
              <a:rPr lang="nn-NO">
                <a:ea typeface="Calibri" panose="020F0502020204030204" pitchFamily="34" charset="0"/>
                <a:cs typeface="Segoe UI" panose="020B0502040204020203" pitchFamily="34" charset="0"/>
              </a:rPr>
              <a:t> 3200 innbyggjarar, fell vekk.</a:t>
            </a:r>
            <a:endParaRPr lang="nn-N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4B9EC65-13A1-765A-4C20-F2F29820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998781D-378F-0ECE-D47E-5E50FE6BA8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16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D800889-1776-9096-200F-9B58A2EC7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1741716"/>
            <a:ext cx="10189029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507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BFC8487-62BC-3334-2236-BCFAEC775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Habiliteringstenesta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CDAC5C-EC75-D403-8725-42BB1EEDE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816" y="2196445"/>
            <a:ext cx="11331019" cy="4242927"/>
          </a:xfrm>
        </p:spPr>
        <p:txBody>
          <a:bodyPr>
            <a:normAutofit/>
          </a:bodyPr>
          <a:lstStyle/>
          <a:p>
            <a:endParaRPr lang="nn-NO"/>
          </a:p>
          <a:p>
            <a:r>
              <a:rPr lang="nn-NO" sz="1800" b="1" u="sng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Aktivisering til eldre og funksjonshemma</a:t>
            </a: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Ein føresetnad for å ikkje få vekst i tenesta er å ha eit godt aktivitetstilbod, slik at ein kan få fram gode tiltak som famnar om fleire personar, og unngå einetiltak som krev høg bemanningsfaktor.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Tenesta er styrka med ein leiarressurs i 100 % stilling jf. økonomiplan 2023 til 2026 til samordne aktivitetstilbodet for personar med samansette behov frå 2024. </a:t>
            </a:r>
          </a:p>
          <a:p>
            <a:endParaRPr lang="nn-NO" b="1" u="sng">
              <a:solidFill>
                <a:srgbClr val="FF0000"/>
              </a:solidFill>
            </a:endParaRPr>
          </a:p>
          <a:p>
            <a:endParaRPr lang="nn-NO" b="1" u="sng">
              <a:solidFill>
                <a:srgbClr val="FF000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66CB850-271B-DB98-1DD4-A704DB74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016F554-3486-5C28-ABC7-901802A48C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6755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DB88B1-F35B-3298-D803-53BC3540C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55876"/>
            <a:ext cx="10439400" cy="962285"/>
          </a:xfrm>
        </p:spPr>
        <p:txBody>
          <a:bodyPr/>
          <a:lstStyle/>
          <a:p>
            <a:r>
              <a:rPr lang="nn-NO"/>
              <a:t>Helsespesialistane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1CE7838-D5C7-56A0-D452-87D2940F4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3" y="2517568"/>
            <a:ext cx="11593284" cy="434043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nn-NO" sz="1900" b="1" u="sng"/>
              <a:t>Legetenesta</a:t>
            </a:r>
            <a:r>
              <a:rPr lang="en-US" sz="190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9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Legetenesta vert vidareført med tre fastlegeheimlar og ein stilling til lege i spesialisering (LIS1), samt 2,1 årsverk til helsepersonell.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900" b="0" i="0">
                <a:effectLst/>
                <a:latin typeface="Verdana"/>
                <a:ea typeface="Verdana"/>
              </a:rPr>
              <a:t>Fitjar legesenter har pr. i dag fastlegeliste til 2 600 pasientar,</a:t>
            </a:r>
            <a:r>
              <a:rPr lang="nn-NO" sz="1900">
                <a:latin typeface="Verdana"/>
                <a:ea typeface="Verdana"/>
              </a:rPr>
              <a:t> </a:t>
            </a:r>
            <a:r>
              <a:rPr lang="nn-NO" sz="1900" b="0" i="0">
                <a:effectLst/>
                <a:latin typeface="Verdana"/>
                <a:ea typeface="Verdana"/>
              </a:rPr>
              <a:t>manglar 700 på fastlegeliste for å stette innbyggjartalet. </a:t>
            </a:r>
            <a:endParaRPr lang="nn-NO" sz="1900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900" b="0" i="0">
                <a:effectLst/>
                <a:latin typeface="Verdana"/>
                <a:ea typeface="Verdana"/>
              </a:rPr>
              <a:t>Erfaringar syner at det er stort press på tenesta og det vert lagt fleire oppgåver og forventning til oppfølging. </a:t>
            </a:r>
            <a:endParaRPr lang="nn-NO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900" b="0" i="0">
                <a:effectLst/>
                <a:latin typeface="Verdana"/>
                <a:ea typeface="Verdana"/>
              </a:rPr>
              <a:t>Den demografiske utviklinga vil føre til at det vil vera eit behov for å styrke legetenesta i dei næraste åra.  </a:t>
            </a:r>
            <a:endParaRPr lang="nn-NO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9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eine fastlegeheimelen er vakant i frå 1. januar 2024, og det vil vera naudsynt å nytte vikar gjennom vikarbyrå. </a:t>
            </a:r>
          </a:p>
          <a:p>
            <a:pPr fontAlgn="base"/>
            <a:endParaRPr lang="nn-NO" sz="19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n-NO" sz="1900" b="1" u="sng"/>
              <a:t>Aktive tiltak: </a:t>
            </a:r>
          </a:p>
          <a:p>
            <a:pPr fontAlgn="base"/>
            <a:r>
              <a:rPr lang="nn-NO" sz="1900">
                <a:latin typeface="Verdana"/>
                <a:ea typeface="Verdana"/>
              </a:rPr>
              <a:t>Vikar gjennom vikarbyrå i 6 månadar, kr 1 720 179,-.</a:t>
            </a:r>
            <a:endParaRPr lang="nn-NO" sz="1900">
              <a:effectLst/>
              <a:latin typeface="Verdana"/>
              <a:ea typeface="Verdana"/>
            </a:endParaRPr>
          </a:p>
          <a:p>
            <a:pPr fontAlgn="base"/>
            <a:endParaRPr lang="nn-NO" sz="190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nn-NO" sz="1900">
              <a:solidFill>
                <a:srgbClr val="FF0000"/>
              </a:solidFill>
            </a:endParaRPr>
          </a:p>
          <a:p>
            <a:pPr fontAlgn="base"/>
            <a:endParaRPr lang="nn-NO">
              <a:solidFill>
                <a:srgbClr val="FF0000"/>
              </a:solidFill>
            </a:endParaRP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B116C2-5D16-F15D-970E-8F83649BE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09024DA-40B9-1FD6-45EB-FAB1C8037E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18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B03D9649-C589-C2DD-691B-7C691E639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351807"/>
            <a:ext cx="9915281" cy="113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4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86C60-3D8A-EE31-EBF3-3F86DC75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Helsespesialistane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48046B-EB5A-2417-DBCF-2D60E565A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nn-NO" sz="1800" b="1" u="sng" dirty="0"/>
              <a:t>Fysioterapeut</a:t>
            </a:r>
            <a:r>
              <a:rPr lang="en-US" sz="18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/>
              <a:t>Tenesta vert vidareført med ei 100 % kommunal fastløna stilling , 7</a:t>
            </a:r>
            <a:r>
              <a:rPr lang="nn-NO" dirty="0"/>
              <a:t>0 % stilling som</a:t>
            </a:r>
            <a:r>
              <a:rPr lang="nn-NO" sz="1800" dirty="0"/>
              <a:t> ergoterapeut</a:t>
            </a:r>
            <a:r>
              <a:rPr lang="nn-NO" dirty="0"/>
              <a:t> </a:t>
            </a:r>
            <a:r>
              <a:rPr lang="nn-NO" sz="1800" dirty="0"/>
              <a:t>og 220 % stillingar til fysioterapeutar med  kommunale driftstilskot, fordelt på tre fysioterapeutar. </a:t>
            </a:r>
            <a:r>
              <a:rPr lang="en-US" sz="1800" dirty="0"/>
              <a:t>​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Tenesta erfarer stor pågang for oppfølging og opptrening, og ein ser ei stor auke kring barn. I tillegg er det mykje arbeid med søknad, tilrettelegging og utprøving av hjelpemidlar.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dirty="0"/>
              <a:t>Tenesta er viktige i det førebyggjande arbeidet og i dimensjonering av tenestenivået.</a:t>
            </a:r>
          </a:p>
          <a:p>
            <a:pPr fontAlgn="base"/>
            <a:endParaRPr lang="nn-NO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n-NO" sz="1800" b="1" u="sng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 tiltak: </a:t>
            </a:r>
          </a:p>
          <a:p>
            <a:pPr fontAlgn="base"/>
            <a:r>
              <a:rPr lang="nn-NO" dirty="0"/>
              <a:t>S</a:t>
            </a:r>
            <a:r>
              <a:rPr lang="nn-NO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tyrke drifta med 30 % ergoterapeut, kr 186 992,-</a:t>
            </a:r>
          </a:p>
          <a:p>
            <a:endParaRPr lang="nn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421DACF-5B4B-3070-01D4-673639B7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07A500-E155-9B48-AC31-1D19CECFED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07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27E36C-05DC-920F-4032-47A778C6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5"/>
            <a:ext cx="10439400" cy="606922"/>
          </a:xfrm>
        </p:spPr>
        <p:txBody>
          <a:bodyPr/>
          <a:lstStyle/>
          <a:p>
            <a:r>
              <a:rPr lang="nn-NO">
                <a:solidFill>
                  <a:srgbClr val="002060"/>
                </a:solidFill>
              </a:rPr>
              <a:t>Budsjett utvikling 2022-2024</a:t>
            </a:r>
            <a:endParaRPr lang="nn-NO"/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C2A63E5D-8E70-D1A9-8C79-9C4234012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305586"/>
              </p:ext>
            </p:extLst>
          </p:nvPr>
        </p:nvGraphicFramePr>
        <p:xfrm>
          <a:off x="491613" y="1592828"/>
          <a:ext cx="10766319" cy="4846541"/>
        </p:xfrm>
        <a:graphic>
          <a:graphicData uri="http://schemas.openxmlformats.org/drawingml/2006/table">
            <a:tbl>
              <a:tblPr/>
              <a:tblGrid>
                <a:gridCol w="5566487">
                  <a:extLst>
                    <a:ext uri="{9D8B030D-6E8A-4147-A177-3AD203B41FA5}">
                      <a16:colId xmlns:a16="http://schemas.microsoft.com/office/drawing/2014/main" val="3757744891"/>
                    </a:ext>
                  </a:extLst>
                </a:gridCol>
                <a:gridCol w="1299958">
                  <a:extLst>
                    <a:ext uri="{9D8B030D-6E8A-4147-A177-3AD203B41FA5}">
                      <a16:colId xmlns:a16="http://schemas.microsoft.com/office/drawing/2014/main" val="346566538"/>
                    </a:ext>
                  </a:extLst>
                </a:gridCol>
                <a:gridCol w="1299958">
                  <a:extLst>
                    <a:ext uri="{9D8B030D-6E8A-4147-A177-3AD203B41FA5}">
                      <a16:colId xmlns:a16="http://schemas.microsoft.com/office/drawing/2014/main" val="1228244599"/>
                    </a:ext>
                  </a:extLst>
                </a:gridCol>
                <a:gridCol w="1299958">
                  <a:extLst>
                    <a:ext uri="{9D8B030D-6E8A-4147-A177-3AD203B41FA5}">
                      <a16:colId xmlns:a16="http://schemas.microsoft.com/office/drawing/2014/main" val="4223200530"/>
                    </a:ext>
                  </a:extLst>
                </a:gridCol>
                <a:gridCol w="1299958">
                  <a:extLst>
                    <a:ext uri="{9D8B030D-6E8A-4147-A177-3AD203B41FA5}">
                      <a16:colId xmlns:a16="http://schemas.microsoft.com/office/drawing/2014/main" val="3205980732"/>
                    </a:ext>
                  </a:extLst>
                </a:gridCol>
              </a:tblGrid>
              <a:tr h="736613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 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Opphavleg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778835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 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89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8A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07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04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2024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04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973036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Helse og sosial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895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15 275  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8A2B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15 095  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7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15 534  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04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16 433  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046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805018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Institusjon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28 590  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28 922  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30 150  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31 535  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833900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Heimebaserte tenester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20 793  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19 191  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20 152  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21 083  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2201705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Habilitering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27 627  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25 331  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24 062  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32 578  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24193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Helsespesialistar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12 447  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8 770  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10 950  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11 249  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013168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NAV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81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8 092  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813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12 982  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81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13 376  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015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15 093  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E01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071199"/>
                  </a:ext>
                </a:extLst>
              </a:tr>
              <a:tr h="513741">
                <a:tc>
                  <a:txBody>
                    <a:bodyPr/>
                    <a:lstStyle/>
                    <a:p>
                      <a:pPr fontAlgn="b"/>
                      <a:endParaRPr lang="nb-NO" sz="1400">
                        <a:effectLst/>
                      </a:endParaRPr>
                    </a:p>
                    <a:p>
                      <a:pPr algn="l" rtl="0" fontAlgn="base"/>
                      <a:r>
                        <a:rPr lang="nb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Helse, sosial og omsorg</a:t>
                      </a:r>
                      <a:r>
                        <a:rPr lang="nb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b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81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53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112 824 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813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51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110 290 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811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855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114 224 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015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047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127 972 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096" marR="65096" marT="32548" marB="3254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E014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E5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595434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B78D4B5-6317-7996-074F-B67CF353B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7814CB-476E-F7F4-E8EE-DE75A0B830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2164F21-1E72-C647-1ED2-FCE9D740E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695916" y="0"/>
            <a:ext cx="27887916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cs typeface="Segoe UI" panose="020B0502040204020203" pitchFamily="34" charset="0"/>
              </a:rPr>
              <a:t>Helse, sosial og omsorg  </a:t>
            </a:r>
            <a:endParaRPr kumimoji="0" lang="nb-NO" altLang="nb-NO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85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82B11E-5826-1E41-3E78-9F3FA1A0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Helsespesialistane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08546F-D7D6-1770-37DB-35CDD18E4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08261"/>
            <a:ext cx="10439400" cy="4683095"/>
          </a:xfrm>
        </p:spPr>
        <p:txBody>
          <a:bodyPr>
            <a:normAutofit/>
          </a:bodyPr>
          <a:lstStyle/>
          <a:p>
            <a:pPr fontAlgn="base"/>
            <a:r>
              <a:rPr lang="nn-NO" sz="1700" b="1" u="sng"/>
              <a:t>Psykiatritenesta</a:t>
            </a:r>
            <a:r>
              <a:rPr lang="en-US" sz="1700"/>
              <a:t>​</a:t>
            </a:r>
          </a:p>
          <a:p>
            <a:pPr marL="285750" indent="-285750" fontAlgn="base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n-NO" sz="1700"/>
              <a:t>Tenesta vert vidareført med 1,8 faste stillingar med psykiatrisk sjukepleiar. </a:t>
            </a:r>
            <a:endParaRPr lang="nn-NO" sz="1700">
              <a:effectLst/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287020" indent="-285750">
              <a:lnSpc>
                <a:spcPct val="12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17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Tenesta erfara ein vesentleg vekst i nye brukarar og behov for tiltak kring brukarar med samansette behov.</a:t>
            </a:r>
          </a:p>
          <a:p>
            <a:pPr marL="287020" indent="-285750">
              <a:lnSpc>
                <a:spcPct val="12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17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Tenesta gjev tilbod til vaksne over 18 år, tenesta har gjennom dei siste åra og </a:t>
            </a:r>
            <a:r>
              <a:rPr lang="nn-NO" sz="170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bistått</a:t>
            </a:r>
            <a:r>
              <a:rPr lang="nn-NO" sz="1700">
                <a:effectLst/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barn/ungdom. Målgruppa er personar som slit med å fungera i kvardagen grunna psykiske vanskar.</a:t>
            </a:r>
          </a:p>
          <a:p>
            <a:pPr marL="287020" indent="-285750">
              <a:lnSpc>
                <a:spcPct val="120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1700">
                <a:effectLst/>
                <a:cs typeface="Calibri" panose="020F0502020204030204" pitchFamily="34" charset="0"/>
              </a:rPr>
              <a:t>I arbeidet med oppvekstreforma har ein søkt å fått statlege midlar til å styrke det førebyggande arbeidet kring barn og unge, der psykisk helse er ein viktig faktor. For 2024 vert tenesta styrka med prosjektmidlar som tilseier ei 20 % stilling, når disse midlane går ut er det ei forventning om at kommunen vidarefører prosjektstillinga.</a:t>
            </a:r>
            <a:endParaRPr lang="nn-NO" sz="1700"/>
          </a:p>
          <a:p>
            <a:pPr marL="1270">
              <a:lnSpc>
                <a:spcPct val="120000"/>
              </a:lnSpc>
              <a:spcAft>
                <a:spcPts val="25"/>
              </a:spcAft>
            </a:pPr>
            <a:endParaRPr lang="nn-NO" sz="21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7020" indent="-285750">
              <a:lnSpc>
                <a:spcPct val="104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B1E201-1239-D0C7-31F4-6BA31B407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E857F17-C1DC-4CE5-890E-AC105E7A2D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62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686B37-7521-0CAE-A8B6-53872887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365125"/>
          </a:xfrm>
        </p:spPr>
        <p:txBody>
          <a:bodyPr>
            <a:normAutofit fontScale="90000"/>
          </a:bodyPr>
          <a:lstStyle/>
          <a:p>
            <a:r>
              <a:rPr lang="nn-NO"/>
              <a:t>NAV- Sosial rådgjeving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0EA70B-70FD-B3DD-1245-A263B2BDC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534887"/>
            <a:ext cx="11625943" cy="5508170"/>
          </a:xfrm>
        </p:spPr>
        <p:txBody>
          <a:bodyPr>
            <a:normAutofit/>
          </a:bodyPr>
          <a:lstStyle/>
          <a:p>
            <a:endParaRPr lang="nn-NO" b="1" u="sng">
              <a:solidFill>
                <a:srgbClr val="FF0000"/>
              </a:solidFill>
            </a:endParaRPr>
          </a:p>
          <a:p>
            <a:endParaRPr lang="nn-NO" b="1" u="sng">
              <a:solidFill>
                <a:srgbClr val="FF0000"/>
              </a:solidFill>
            </a:endParaRPr>
          </a:p>
          <a:p>
            <a:endParaRPr lang="nn-NO" sz="1600" b="1" u="sng"/>
          </a:p>
          <a:p>
            <a:r>
              <a:rPr lang="nn-NO" sz="1600" b="1" u="sng"/>
              <a:t>Sosial rådgjeving: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/>
              <a:t>Fokus på individretta tiltak og ressursinnsats, med meir individuell oppfølging både mot økonomisk rettleiing og aktivitetsplikt.</a:t>
            </a:r>
          </a:p>
          <a:p>
            <a:endParaRPr lang="nn-NO" sz="1600">
              <a:solidFill>
                <a:srgbClr val="FF0000"/>
              </a:solidFill>
            </a:endParaRPr>
          </a:p>
          <a:p>
            <a:r>
              <a:rPr lang="nn-NO" sz="1600">
                <a:solidFill>
                  <a:srgbClr val="FF0000"/>
                </a:solidFill>
              </a:rPr>
              <a:t> </a:t>
            </a:r>
            <a:r>
              <a:rPr lang="nn-NO" sz="1600" b="1" u="sng"/>
              <a:t>Prosjektstillingar som følgjer opp ungdom tett: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6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Prosjektstilling/ungdomskoordinator</a:t>
            </a:r>
            <a:r>
              <a:rPr lang="nn-NO" sz="1600">
                <a:ea typeface="Times New Roman" panose="02020603050405020304" pitchFamily="18" charset="0"/>
                <a:cs typeface="Segoe UI" panose="020B0502040204020203" pitchFamily="34" charset="0"/>
              </a:rPr>
              <a:t> frå 2021.</a:t>
            </a:r>
            <a:endParaRPr lang="nn-NO" sz="1600"/>
          </a:p>
          <a:p>
            <a:pPr marL="342900" indent="-342900">
              <a:buFont typeface="+mj-lt"/>
              <a:buAutoNum type="arabicPeriod"/>
            </a:pPr>
            <a:r>
              <a:rPr lang="nn-NO" sz="1600"/>
              <a:t>Prosjektstilling/ </a:t>
            </a:r>
            <a:r>
              <a:rPr lang="nn-NO" sz="18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Miljørettleiar, rus og psykisk helse. Denne stillinga er knyta opp mot ungdomskule og Nav. </a:t>
            </a:r>
          </a:p>
          <a:p>
            <a:pPr marL="342900" indent="-342900">
              <a:buFont typeface="+mj-lt"/>
              <a:buAutoNum type="arabicPeriod"/>
            </a:pPr>
            <a:r>
              <a:rPr lang="nn-NO" sz="1600"/>
              <a:t>Samansette tenester/rus; arbeider tett opp mot rusavhengige og ungdom mot aktivitet «Laget». </a:t>
            </a:r>
            <a:r>
              <a:rPr lang="nn-NO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Prosjektfinansiering på denne stillinga går ut i 2024. Jf. økonomiplanen er denne stillinga vidareført i budsjettperioden.</a:t>
            </a:r>
            <a:r>
              <a:rPr lang="nn-NO" sz="1600">
                <a:solidFill>
                  <a:srgbClr val="FF0000"/>
                </a:solidFill>
              </a:rPr>
              <a:t>  </a:t>
            </a:r>
          </a:p>
          <a:p>
            <a:endParaRPr lang="nn-NO" sz="1600">
              <a:solidFill>
                <a:srgbClr val="FF0000"/>
              </a:solidFill>
            </a:endParaRPr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16652F-43CB-72CF-659B-823CD7E6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DBD14B5-6331-70AD-B6BD-83C0694EC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21</a:t>
            </a:fld>
            <a:endParaRPr lang="nb-NO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3552B0FE-5210-E954-F269-CA6010DBB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155" y="1589316"/>
            <a:ext cx="9945216" cy="99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3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8D387D-BE6A-4420-80E8-2204D5B4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664046"/>
          </a:xfrm>
        </p:spPr>
        <p:txBody>
          <a:bodyPr/>
          <a:lstStyle/>
          <a:p>
            <a:r>
              <a:rPr lang="nn-NO"/>
              <a:t> NAV - Økonomisk sosialhjelp: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F77426-9B18-4CBC-9504-4F78C2416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356189"/>
            <a:ext cx="11596583" cy="54038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n-NO">
              <a:latin typeface="Verdana"/>
              <a:ea typeface="Verdan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900">
                <a:latin typeface="Verdana"/>
                <a:ea typeface="Verdana"/>
              </a:rPr>
              <a:t>Målet er å hindre at nokon lever under fattigdomsgrensa ved å styrke brukar si tilknyting til arbeid eller utdanning – oppnå eiga evne til forsørging</a:t>
            </a:r>
            <a:r>
              <a:rPr lang="nn-NO" sz="1900">
                <a:solidFill>
                  <a:srgbClr val="FF0000"/>
                </a:solidFill>
                <a:latin typeface="Verdana"/>
                <a:ea typeface="Verdana"/>
              </a:rPr>
              <a:t>.</a:t>
            </a:r>
            <a:endParaRPr lang="nb-NO" sz="1900">
              <a:latin typeface="Verdana"/>
              <a:ea typeface="Verdana"/>
            </a:endParaRPr>
          </a:p>
          <a:p>
            <a:pPr marL="287020" indent="-285750" fontAlgn="base">
              <a:lnSpc>
                <a:spcPct val="104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19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Segoe UI"/>
              </a:rPr>
              <a:t>Pr. 01.10.23 har kontoret motteke 490 søknadar om sosial stønad, det er registrert 102 aktive brukarar, der 4 av brukarane går på rein sosialhjelp. I 2022 var det registrert 89 aktive brukarar og det vart motteke 408 søknadar om sosial stønad, av dei var det 14 brukarar som gjekk på rein sosialhjelp. Auken i aktive brukarar</a:t>
            </a:r>
            <a:r>
              <a:rPr lang="nn-NO" sz="19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Segoe UI"/>
              </a:rPr>
              <a:t> </a:t>
            </a:r>
            <a:r>
              <a:rPr lang="nn-NO" sz="19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Segoe UI"/>
              </a:rPr>
              <a:t>har i hovudsak samanheng med </a:t>
            </a:r>
            <a:r>
              <a:rPr lang="nn-NO" sz="19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Segoe UI"/>
              </a:rPr>
              <a:t>mottak av</a:t>
            </a:r>
            <a:r>
              <a:rPr lang="nn-NO" sz="1900">
                <a:solidFill>
                  <a:srgbClr val="000000"/>
                </a:solidFill>
                <a:effectLst/>
                <a:latin typeface="Verdana"/>
                <a:ea typeface="Times New Roman" panose="02020603050405020304" pitchFamily="18" charset="0"/>
                <a:cs typeface="Segoe UI"/>
              </a:rPr>
              <a:t> flyktningar, som ikkje er starta i introduksjonsprogrammet.</a:t>
            </a:r>
            <a:r>
              <a:rPr lang="nn-NO" sz="1900">
                <a:solidFill>
                  <a:srgbClr val="000000"/>
                </a:solidFill>
                <a:latin typeface="Verdana"/>
                <a:ea typeface="Times New Roman" panose="02020603050405020304" pitchFamily="18" charset="0"/>
                <a:cs typeface="Segoe UI"/>
              </a:rPr>
              <a:t> </a:t>
            </a:r>
            <a:endParaRPr lang="nn-NO" sz="1900">
              <a:solidFill>
                <a:srgbClr val="000000"/>
              </a:solidFill>
              <a:effectLst/>
              <a:latin typeface="Times New Roman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1900">
                <a:latin typeface="Verdana"/>
                <a:ea typeface="Times New Roman" panose="02020603050405020304" pitchFamily="18" charset="0"/>
                <a:cs typeface="Segoe UI"/>
              </a:rPr>
              <a:t>Budsjettet for 2024 bygger på forventa forbruk i 2023, uavhengig av usikkerheit kring utvikling av straumutgifter og renteoppgang.</a:t>
            </a:r>
          </a:p>
          <a:p>
            <a:endParaRPr lang="nn-NO" sz="1900" b="1" u="sng">
              <a:latin typeface="Verdana"/>
              <a:ea typeface="Verdana"/>
            </a:endParaRPr>
          </a:p>
          <a:p>
            <a:r>
              <a:rPr lang="nn-NO" sz="1900" b="1" u="sng">
                <a:latin typeface="Verdana"/>
                <a:ea typeface="Verdana"/>
              </a:rPr>
              <a:t>Kvalifiseringsstønaden</a:t>
            </a:r>
            <a:endParaRPr lang="en-US" sz="1900">
              <a:latin typeface="Verdana"/>
              <a:ea typeface="Verdana"/>
            </a:endParaRPr>
          </a:p>
          <a:p>
            <a:pPr marL="342900" indent="-342900">
              <a:buFont typeface="Arial,Sans-Serif"/>
              <a:buChar char="•"/>
            </a:pPr>
            <a:r>
              <a:rPr lang="nn-NO" sz="1900">
                <a:latin typeface="Verdana"/>
                <a:ea typeface="Verdana"/>
              </a:rPr>
              <a:t>For å stette lovkrav om aktivitetsplikt vert dette tiltaket vidareført med 4 tiltak. Dette er i trå med målsetjinga for kommunen</a:t>
            </a:r>
            <a:r>
              <a:rPr lang="nn-NO" sz="2000">
                <a:latin typeface="Verdana"/>
                <a:ea typeface="Verdana"/>
              </a:rPr>
              <a:t>.</a:t>
            </a:r>
            <a:endParaRPr lang="en-US" sz="2000">
              <a:latin typeface="Verdana"/>
              <a:ea typeface="Verdana"/>
            </a:endParaRPr>
          </a:p>
          <a:p>
            <a:endParaRPr lang="nn-NO"/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EAE399A-61E9-40D1-BA8F-C39976C5B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E91AC92-BF87-4238-93EB-E2E84C2810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85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7D6347-9A0D-7E54-C2A8-19B105637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nn-NO">
                <a:latin typeface="Verdana"/>
                <a:ea typeface="Verdana"/>
              </a:rPr>
              <a:t>NAV – Tilbod til personar med rusproblem</a:t>
            </a:r>
            <a:endParaRPr lang="nn-NO"/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90965B77-263A-04FE-E71D-7AB0D7152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7020" indent="-285750">
              <a:lnSpc>
                <a:spcPct val="104000"/>
              </a:lnSpc>
              <a:spcAft>
                <a:spcPts val="25"/>
              </a:spcAft>
              <a:buFont typeface="Arial,Sans-Serif"/>
              <a:buChar char="•"/>
            </a:pPr>
            <a:r>
              <a:rPr lang="nn-NO" sz="1900">
                <a:latin typeface="Verdana"/>
                <a:ea typeface="Verdana"/>
              </a:rPr>
              <a:t>I</a:t>
            </a:r>
            <a:r>
              <a:rPr lang="nn-NO" sz="2000">
                <a:latin typeface="Verdana"/>
                <a:ea typeface="Verdana"/>
              </a:rPr>
              <a:t>nnbyggjarar med alvorlege rusproblem er ei krevjande gruppe som genererer mykje arbeid hjå NAV. Mangel på permanente bustader for dei som manglar </a:t>
            </a:r>
            <a:r>
              <a:rPr lang="nn-NO" sz="2000" err="1">
                <a:latin typeface="Verdana"/>
                <a:ea typeface="Verdana"/>
              </a:rPr>
              <a:t>buevne</a:t>
            </a:r>
            <a:r>
              <a:rPr lang="nn-NO" sz="2000">
                <a:latin typeface="Verdana"/>
                <a:ea typeface="Verdana"/>
              </a:rPr>
              <a:t>, som er i aktiv rusing,  fører til eit kontinuerleg press på tenesta.</a:t>
            </a:r>
          </a:p>
          <a:p>
            <a:pPr marL="287020" indent="-285750">
              <a:lnSpc>
                <a:spcPct val="104000"/>
              </a:lnSpc>
              <a:spcAft>
                <a:spcPts val="25"/>
              </a:spcAft>
              <a:buFont typeface="Arial,Sans-Serif"/>
              <a:buChar char="•"/>
            </a:pPr>
            <a:r>
              <a:rPr lang="nn-NO" sz="2000">
                <a:latin typeface="Verdana"/>
                <a:ea typeface="Verdana"/>
              </a:rPr>
              <a:t> Det er fleire i denne brukargruppa som har ei svekka helse og treng tettare og omfattande helseoppføling. </a:t>
            </a:r>
          </a:p>
          <a:p>
            <a:endParaRPr lang="nn-NO" sz="2000"/>
          </a:p>
        </p:txBody>
      </p:sp>
      <p:sp>
        <p:nvSpPr>
          <p:cNvPr id="4" name="Plasshaldar for dato 3">
            <a:extLst>
              <a:ext uri="{FF2B5EF4-FFF2-40B4-BE49-F238E27FC236}">
                <a16:creationId xmlns:a16="http://schemas.microsoft.com/office/drawing/2014/main" id="{74DCD050-CE93-B5BD-4F21-40F440246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aldar for lysbiletnummer 4">
            <a:extLst>
              <a:ext uri="{FF2B5EF4-FFF2-40B4-BE49-F238E27FC236}">
                <a16:creationId xmlns:a16="http://schemas.microsoft.com/office/drawing/2014/main" id="{FA44DFB7-D26E-ECE1-0C92-858368007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176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F37AB8-A4CB-4107-87F8-BD498AD2C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60400"/>
            <a:ext cx="10439400" cy="778933"/>
          </a:xfrm>
        </p:spPr>
        <p:txBody>
          <a:bodyPr>
            <a:normAutofit/>
          </a:bodyPr>
          <a:lstStyle/>
          <a:p>
            <a:r>
              <a:rPr lang="nn-NO"/>
              <a:t>NAV - Flyktningtenesta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9D7F71-A30F-4403-BFC6-5A9C14FB4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48" y="1219200"/>
            <a:ext cx="11539252" cy="5220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endParaRPr lang="nn-NO" sz="2000" b="1" u="sng"/>
          </a:p>
          <a:p>
            <a:pPr>
              <a:lnSpc>
                <a:spcPct val="110000"/>
              </a:lnSpc>
            </a:pPr>
            <a:r>
              <a:rPr lang="nn-NO" sz="2000" b="1" u="sng">
                <a:latin typeface="Verdana"/>
                <a:ea typeface="Verdana"/>
              </a:rPr>
              <a:t>Flyktningtenesta</a:t>
            </a:r>
          </a:p>
          <a:p>
            <a:pPr marL="344170" indent="-342900">
              <a:lnSpc>
                <a:spcPct val="104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20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lagt opp til at kommunen skal ta imot 15 Ukrainske flyktningar. Det inneber at ein utsett reduksjon av 125 % stilling for flyktningkonsulentar eit år fram i tid. </a:t>
            </a:r>
          </a:p>
          <a:p>
            <a:pPr marL="344170" indent="-342900">
              <a:lnSpc>
                <a:spcPct val="104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nn-NO" sz="20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" indent="1270">
              <a:lnSpc>
                <a:spcPct val="104000"/>
              </a:lnSpc>
              <a:spcAft>
                <a:spcPts val="25"/>
              </a:spcAft>
            </a:pPr>
            <a:r>
              <a:rPr lang="nn-NO" sz="2000" b="1" u="sng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Introduksjonsordninga:</a:t>
            </a:r>
            <a:endParaRPr lang="nn-NO" sz="20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4170" indent="-342900">
              <a:lnSpc>
                <a:spcPct val="104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r>
              <a:rPr lang="nn-NO" sz="20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Det er lagt opp til at vaksne flyktningar deltek i introduksjonsprogrammet i eitt år, Det ligg ein føresetnad om at Fitjar tek imot 15 nye flyktningar jf. Kommunestyre sitt vedtak, datert 04.10.23 i sak PS 53/23 “</a:t>
            </a:r>
            <a:r>
              <a:rPr lang="nn-NO" sz="2000" i="1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Justert oppmoding om å ta imot flyktningar”</a:t>
            </a:r>
          </a:p>
          <a:p>
            <a:pPr marL="344170" indent="-342900">
              <a:lnSpc>
                <a:spcPct val="104000"/>
              </a:lnSpc>
              <a:spcAft>
                <a:spcPts val="25"/>
              </a:spcAft>
              <a:buFont typeface="Arial" panose="020B0604020202020204" pitchFamily="34" charset="0"/>
              <a:buChar char="•"/>
            </a:pPr>
            <a:endParaRPr lang="nn-NO" sz="20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sz="200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192128-D6F3-48AE-AF09-639B45683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501D514-8B2E-48A1-A0C9-94A1EE2277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0327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FACAC8-1D40-924F-2828-4A3627A7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3600">
                <a:solidFill>
                  <a:srgbClr val="002060"/>
                </a:solidFill>
              </a:rPr>
              <a:t>Budsjett 2024 og økonomiplan for helse og sosial for 2024-2027</a:t>
            </a:r>
            <a:endParaRPr lang="nn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39C6205F-A99D-1B6B-FF14-300D642A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8366FE9-DD53-8FA1-AF55-641D92DF3F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3</a:t>
            </a:fld>
            <a:endParaRPr lang="nb-NO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64D68AAB-E720-3EF0-1BA2-04A13220B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66970"/>
              </p:ext>
            </p:extLst>
          </p:nvPr>
        </p:nvGraphicFramePr>
        <p:xfrm>
          <a:off x="832206" y="2157573"/>
          <a:ext cx="10818688" cy="4451976"/>
        </p:xfrm>
        <a:graphic>
          <a:graphicData uri="http://schemas.openxmlformats.org/drawingml/2006/table">
            <a:tbl>
              <a:tblPr/>
              <a:tblGrid>
                <a:gridCol w="5593564">
                  <a:extLst>
                    <a:ext uri="{9D8B030D-6E8A-4147-A177-3AD203B41FA5}">
                      <a16:colId xmlns:a16="http://schemas.microsoft.com/office/drawing/2014/main" val="1836382325"/>
                    </a:ext>
                  </a:extLst>
                </a:gridCol>
                <a:gridCol w="1306281">
                  <a:extLst>
                    <a:ext uri="{9D8B030D-6E8A-4147-A177-3AD203B41FA5}">
                      <a16:colId xmlns:a16="http://schemas.microsoft.com/office/drawing/2014/main" val="3042435677"/>
                    </a:ext>
                  </a:extLst>
                </a:gridCol>
                <a:gridCol w="1306281">
                  <a:extLst>
                    <a:ext uri="{9D8B030D-6E8A-4147-A177-3AD203B41FA5}">
                      <a16:colId xmlns:a16="http://schemas.microsoft.com/office/drawing/2014/main" val="2051496567"/>
                    </a:ext>
                  </a:extLst>
                </a:gridCol>
                <a:gridCol w="1306281">
                  <a:extLst>
                    <a:ext uri="{9D8B030D-6E8A-4147-A177-3AD203B41FA5}">
                      <a16:colId xmlns:a16="http://schemas.microsoft.com/office/drawing/2014/main" val="4130436407"/>
                    </a:ext>
                  </a:extLst>
                </a:gridCol>
                <a:gridCol w="1306281">
                  <a:extLst>
                    <a:ext uri="{9D8B030D-6E8A-4147-A177-3AD203B41FA5}">
                      <a16:colId xmlns:a16="http://schemas.microsoft.com/office/drawing/2014/main" val="2324323818"/>
                    </a:ext>
                  </a:extLst>
                </a:gridCol>
              </a:tblGrid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1" i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 </a:t>
                      </a:r>
                      <a:r>
                        <a:rPr lang="nn-NO" sz="1400" b="0" i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681949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1" i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 </a:t>
                      </a:r>
                      <a:r>
                        <a:rPr lang="nn-NO" sz="1400" b="0" i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87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2024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87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2025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7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2026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07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ct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2027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3073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180744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Helse og sosial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87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16 433  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871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16 679  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70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16 553  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074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16 553  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3073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8889389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Institusjon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31 535  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31 585  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31 585  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31 585  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024339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Heimebaserte tenester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21 083  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21 133  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21 133  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21 133  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112130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Habilitering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32 578  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32 603  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32 603  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32 603  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154232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Helsespesialistar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11 249  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9 544  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9 544  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9 268  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563263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l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NAV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20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15 093  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789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10 198  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509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9 098  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09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8 712  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820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076735"/>
                  </a:ext>
                </a:extLst>
              </a:tr>
              <a:tr h="485052">
                <a:tc>
                  <a:txBody>
                    <a:bodyPr/>
                    <a:lstStyle/>
                    <a:p>
                      <a:pPr fontAlgn="b"/>
                      <a:endParaRPr lang="nb-NO" sz="1400">
                        <a:effectLst/>
                      </a:endParaRPr>
                    </a:p>
                    <a:p>
                      <a:pPr algn="l" rtl="0" fontAlgn="base"/>
                      <a:r>
                        <a:rPr lang="nb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Helse, sosial og omsorg</a:t>
                      </a:r>
                      <a:r>
                        <a:rPr lang="nb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b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2095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20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127 972 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7897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23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121 743 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5098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02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120 517 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096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22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nn-NO" sz="1400">
                        <a:effectLst/>
                      </a:endParaRPr>
                    </a:p>
                    <a:p>
                      <a:pPr algn="r" rtl="0" fontAlgn="base"/>
                      <a:r>
                        <a:rPr lang="nn-NO" sz="1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119 855 </a:t>
                      </a:r>
                      <a:r>
                        <a:rPr lang="nn-NO" sz="1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945" marR="67945" marT="33972" marB="33972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820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26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13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868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E071E0-8E5A-4FAF-A1D4-ACD253588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776221"/>
          </a:xfrm>
        </p:spPr>
        <p:txBody>
          <a:bodyPr/>
          <a:lstStyle/>
          <a:p>
            <a:r>
              <a:rPr lang="nn-NO">
                <a:solidFill>
                  <a:srgbClr val="002060"/>
                </a:solidFill>
              </a:rPr>
              <a:t>Målsetting for Helse, sosial og omsorg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5EF471-FAF9-452A-BDB3-BC13D297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02.11.2023</a:t>
            </a:fld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2375E05-B452-42E0-923F-029EA5607D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9D692404-2DC9-4CD4-8A82-6B9394BBCB7F}"/>
              </a:ext>
            </a:extLst>
          </p:cNvPr>
          <p:cNvSpPr/>
          <p:nvPr/>
        </p:nvSpPr>
        <p:spPr>
          <a:xfrm>
            <a:off x="536713" y="1620078"/>
            <a:ext cx="11060201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n-NO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nn-NO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 - tilpassar tenestene til innbyggjarane sine behov, med meir effektive og nyskapande tenester. </a:t>
            </a:r>
            <a:r>
              <a:rPr lang="en-US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Omsorgsteknologi -  bidra til trygge og tilpassa tenester</a:t>
            </a:r>
            <a:endParaRPr lang="en-US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fontAlgn="base"/>
            <a:r>
              <a:rPr lang="nn-NO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kompetente og myndiggjorte medarbeidarar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Kompetansemobilisering på tvers av avdelingar og fag</a:t>
            </a:r>
          </a:p>
          <a:p>
            <a:pPr fontAlgn="base"/>
            <a:endParaRPr lang="nn-NO" sz="16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base"/>
            <a:r>
              <a:rPr lang="nn-NO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Dimensjonering: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Styrka nedste trinna i omsorgstrappa: </a:t>
            </a:r>
            <a:r>
              <a:rPr lang="nn-NO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Auka innsats på førebygging, </a:t>
            </a:r>
            <a:r>
              <a:rPr lang="nn-NO" sz="160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eigenmestring</a:t>
            </a:r>
            <a:r>
              <a:rPr lang="nn-NO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og aktivitet</a:t>
            </a:r>
            <a:endParaRPr lang="nn-NO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Ny dimensjonering av dei øvste trinna i omsorgstrappa</a:t>
            </a:r>
          </a:p>
          <a:p>
            <a:pPr fontAlgn="base"/>
            <a:endParaRPr lang="nn-NO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r>
              <a:rPr lang="nn-NO" sz="1600" b="1">
                <a:latin typeface="Verdana" panose="020B0604030504040204" pitchFamily="34" charset="0"/>
                <a:ea typeface="Verdana" panose="020B0604030504040204" pitchFamily="34" charset="0"/>
              </a:rPr>
              <a:t>NAV: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 panose="020B0604030504040204" pitchFamily="34" charset="0"/>
                <a:ea typeface="Verdana" panose="020B0604030504040204" pitchFamily="34" charset="0"/>
              </a:rPr>
              <a:t>Tidleg tverrfagleg innsats vil få fleire i arbeid og færre på trygd, betra levekåra til sårbare familiar, barn og unge og hindre utanforskap.</a:t>
            </a:r>
            <a:endParaRPr lang="nn-NO" sz="160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fontAlgn="base"/>
            <a:endParaRPr lang="nn-NO"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2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2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6DCCE-3CA0-8364-D3F2-B06FBDE46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620705"/>
          </a:xfrm>
        </p:spPr>
        <p:txBody>
          <a:bodyPr/>
          <a:lstStyle/>
          <a:p>
            <a:r>
              <a:rPr lang="nn-NO" sz="3600"/>
              <a:t>Utfordring i etaten</a:t>
            </a:r>
            <a:endParaRPr lang="nn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6B1DC03-00D9-40A0-30EA-571DBFB29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97765"/>
            <a:ext cx="10439400" cy="444160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Kommunen har fått, og vil framover få fleire oppgåver og eit større ansvar:</a:t>
            </a:r>
          </a:p>
          <a:p>
            <a:r>
              <a:rPr lang="nn-NO" sz="1800">
                <a:cs typeface="Times New Roman" panose="02020603050405020304" pitchFamily="18" charset="0"/>
              </a:rPr>
              <a:t>	- Nedbygging av døgnplassar – utskrivingsklar men ikkje ferdigbehandla.</a:t>
            </a:r>
          </a:p>
          <a:p>
            <a:r>
              <a:rPr lang="nn-NO" sz="1800">
                <a:cs typeface="Times New Roman" panose="02020603050405020304" pitchFamily="18" charset="0"/>
              </a:rPr>
              <a:t>	- Individretta helsetenester – rettigheitar.</a:t>
            </a:r>
          </a:p>
          <a:p>
            <a:pPr lvl="1"/>
            <a:r>
              <a:rPr lang="nb-NO">
                <a:cs typeface="Times New Roman" panose="02020603050405020304" pitchFamily="18" charset="0"/>
              </a:rPr>
              <a:t>	- Krav til profesjoner: lege, ergoterapeut, </a:t>
            </a:r>
            <a:r>
              <a:rPr lang="nb-NO" err="1">
                <a:cs typeface="Times New Roman" panose="02020603050405020304" pitchFamily="18" charset="0"/>
              </a:rPr>
              <a:t>psykologar</a:t>
            </a:r>
            <a:r>
              <a:rPr lang="nb-NO">
                <a:cs typeface="Times New Roman" panose="02020603050405020304" pitchFamily="18" charset="0"/>
              </a:rPr>
              <a:t>, barnekoordinator</a:t>
            </a:r>
          </a:p>
          <a:p>
            <a:r>
              <a:rPr lang="nn-NO" sz="1800">
                <a:cs typeface="Times New Roman" panose="02020603050405020304" pitchFamily="18" charset="0"/>
              </a:rPr>
              <a:t>	- Nye reformer som til dømes, samhandlingsreform, barnevern/-	 		  oppvekstreform: </a:t>
            </a:r>
            <a:r>
              <a:rPr lang="nn-NO" sz="1800">
                <a:effectLst/>
                <a:cs typeface="Segoe UI" panose="020B0502040204020203" pitchFamily="34" charset="0"/>
              </a:rPr>
              <a:t>endringar i finansiering og tenestutøving.</a:t>
            </a:r>
          </a:p>
          <a:p>
            <a:endParaRPr lang="nn-NO" sz="1800">
              <a:effectLst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Auke i tal eldre, endringar i sjukdomsbilde, økonomiske rammer og reduksjon tal arbeidstakarar i arbeidsfør alder.</a:t>
            </a:r>
          </a:p>
          <a:p>
            <a:endParaRPr lang="nn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800"/>
              <a:t>Utfordringar kring rekruttering i fleire faggrupper; spesielt legar og sjukepleiarar.</a:t>
            </a:r>
            <a:endParaRPr lang="nn-NO"/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7357DCD-54E5-BFBF-2F79-BC4BB41E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9F119E5-AC8C-3A26-D6D7-639849C5E80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0861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321B48-75B6-F2D4-1FC1-628B28C7C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83754"/>
            <a:ext cx="10439400" cy="717055"/>
          </a:xfrm>
        </p:spPr>
        <p:txBody>
          <a:bodyPr/>
          <a:lstStyle/>
          <a:p>
            <a:r>
              <a:rPr lang="nn-NO"/>
              <a:t>Tiltak i budsjett og økonomiplanen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675838-92FF-91A2-7007-157F07BFC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8" y="1500809"/>
            <a:ext cx="11403668" cy="5357191"/>
          </a:xfrm>
        </p:spPr>
        <p:txBody>
          <a:bodyPr>
            <a:normAutofit/>
          </a:bodyPr>
          <a:lstStyle/>
          <a:p>
            <a:r>
              <a:rPr lang="nn-NO" sz="2000" b="1" u="sng"/>
              <a:t>Tiltak for å kome i balanse: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/>
              <a:t>Tek i bruk to kortidsplassar på Havnahuset.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/>
              <a:t>Har einingsleiar m/tilleggsfunksjon vakant i 50 % stilling i ein månad.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/>
              <a:t>Generelle eittårige nedtrekk i helse, sosial og omsorg – på kr 200 000,-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>
                <a:cs typeface="Segoe UI" panose="020B0502040204020203" pitchFamily="34" charset="0"/>
              </a:rPr>
              <a:t>Forventa betring i sjukefråvær i pleie og omsorg </a:t>
            </a:r>
            <a:r>
              <a:rPr lang="nn-NO" sz="2000"/>
              <a:t>– på kr 149 562,-</a:t>
            </a:r>
          </a:p>
          <a:p>
            <a:endParaRPr lang="nn-NO">
              <a:solidFill>
                <a:srgbClr val="FF0000"/>
              </a:solidFill>
            </a:endParaRPr>
          </a:p>
          <a:p>
            <a:pPr fontAlgn="base"/>
            <a:endParaRPr lang="nn-NO" sz="1800">
              <a:solidFill>
                <a:srgbClr val="FF0000"/>
              </a:solidFill>
            </a:endParaRPr>
          </a:p>
          <a:p>
            <a:r>
              <a:rPr lang="nn-NO" b="1" u="sng"/>
              <a:t>Tiltak ein ikkje har funne rom til: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Styrke ergoterapeut med 30 % stilling.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Styrke einingsleiar med tilleggsfunksjon med kr 178 347,- </a:t>
            </a:r>
            <a:r>
              <a:rPr lang="nn-NO" sz="1200"/>
              <a:t>(er prosjektfinansiert).</a:t>
            </a:r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0E99D8-6DF9-950D-2825-1713DCAC2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D4DF4C46-74B0-7500-C918-C21057AC7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467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45E700-2961-0435-2B25-E00CE4F6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5" y="783754"/>
            <a:ext cx="11794435" cy="556078"/>
          </a:xfrm>
        </p:spPr>
        <p:txBody>
          <a:bodyPr>
            <a:normAutofit fontScale="90000"/>
          </a:bodyPr>
          <a:lstStyle/>
          <a:p>
            <a:r>
              <a:rPr lang="nn-NO" sz="3400"/>
              <a:t>Stramt budsjett – retning for økonomiperioden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559B724-D730-AA5E-1092-0660D91CF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72" y="1339832"/>
            <a:ext cx="11887200" cy="525779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endParaRPr lang="nn-NO" sz="1600" b="1">
              <a:latin typeface="Verdana"/>
              <a:ea typeface="Verdana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 b="1">
                <a:latin typeface="Verdana"/>
                <a:ea typeface="Verdana"/>
              </a:rPr>
              <a:t>Helse og omsorgsplan 2022-2032</a:t>
            </a:r>
          </a:p>
          <a:p>
            <a:pPr fontAlgn="base"/>
            <a:r>
              <a:rPr lang="nn-NO" sz="1600">
                <a:latin typeface="Verdana"/>
                <a:ea typeface="Verdana"/>
              </a:rPr>
              <a:t>	 - Digitalisering/omsorgsteknologi/tekniske hjelpemidlar.</a:t>
            </a:r>
          </a:p>
          <a:p>
            <a:pPr fontAlgn="base"/>
            <a:r>
              <a:rPr lang="nn-NO" sz="1600">
                <a:latin typeface="Verdana"/>
                <a:ea typeface="Verdana"/>
              </a:rPr>
              <a:t>              - Styrke det førebyggande arbeidet – dreie tenestene.</a:t>
            </a:r>
          </a:p>
          <a:p>
            <a:pPr fontAlgn="base"/>
            <a:r>
              <a:rPr lang="nn-NO" sz="1600">
                <a:latin typeface="Verdana"/>
                <a:ea typeface="Verdana"/>
              </a:rPr>
              <a:t>	 - Vidareutvikla samarbeidet mellom frivillige lag og organisasjonar og kommunale tenester.</a:t>
            </a:r>
          </a:p>
          <a:p>
            <a:pPr fontAlgn="base"/>
            <a:r>
              <a:rPr lang="nn-NO" sz="1600">
                <a:latin typeface="Verdana"/>
                <a:ea typeface="Verdana"/>
              </a:rPr>
              <a:t>	 - Kompetansemobilisering /Kompetanseheving</a:t>
            </a:r>
          </a:p>
          <a:p>
            <a:endParaRPr lang="nn-NO" sz="1600">
              <a:latin typeface="Verdana"/>
              <a:ea typeface="Verdana"/>
              <a:cs typeface="Segoe U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 b="1">
                <a:latin typeface="Verdana"/>
                <a:ea typeface="Verdana"/>
                <a:cs typeface="Segoe UI"/>
              </a:rPr>
              <a:t>Heilskapleg førebyggjande plan i samband med ny barnevernsreform /-oppvekstreform </a:t>
            </a:r>
          </a:p>
          <a:p>
            <a:pPr fontAlgn="base"/>
            <a:r>
              <a:rPr lang="nn-NO" sz="1600">
                <a:latin typeface="Verdana"/>
                <a:ea typeface="Verdana"/>
                <a:cs typeface="Segoe UI"/>
              </a:rPr>
              <a:t>           - bygge lag kring born og deira foreldre</a:t>
            </a:r>
          </a:p>
          <a:p>
            <a:pPr fontAlgn="base"/>
            <a:r>
              <a:rPr lang="nn-NO" sz="1600">
                <a:latin typeface="Verdana"/>
                <a:ea typeface="Verdana"/>
                <a:cs typeface="Segoe UI"/>
              </a:rPr>
              <a:t>           - tverrfagleg arbeid oppvekst/helse</a:t>
            </a:r>
          </a:p>
          <a:p>
            <a:endParaRPr lang="nn-NO" sz="1600">
              <a:latin typeface="Verdana"/>
              <a:ea typeface="Verdana"/>
              <a:cs typeface="Segoe UI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 b="1">
                <a:latin typeface="Verdana"/>
                <a:ea typeface="Verdana"/>
              </a:rPr>
              <a:t>Etaten skal rullere bustadsosial handlingsplan i 2024</a:t>
            </a:r>
          </a:p>
          <a:p>
            <a:pPr fontAlgn="base"/>
            <a:r>
              <a:rPr lang="nn-NO" sz="1600">
                <a:latin typeface="Verdana"/>
                <a:ea typeface="Verdana"/>
              </a:rPr>
              <a:t>          - nye brukarbehov</a:t>
            </a:r>
          </a:p>
          <a:p>
            <a:pPr fontAlgn="base"/>
            <a:r>
              <a:rPr lang="nn-NO" sz="1600">
                <a:latin typeface="Verdana"/>
                <a:ea typeface="Verdana"/>
              </a:rPr>
              <a:t>          - korleis nytte bustadmassen </a:t>
            </a:r>
            <a:endParaRPr lang="nn-NO" sz="1600"/>
          </a:p>
          <a:p>
            <a:pPr fontAlgn="base"/>
            <a:endParaRPr lang="nn-NO" sz="1600" b="1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1600">
                <a:latin typeface="Verdana"/>
                <a:ea typeface="Verdana"/>
              </a:rPr>
              <a:t>Etaten brukar omlag 127 mill. av fellesskapet sine ressursar - forskjell for enkeltpersonar som får gode velferdstenester 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n-NO" sz="1800"/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4A84E5-C75D-6D9D-1B2D-F349112DC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D70C070-9AF2-BFBF-8486-EEAEC79714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7066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1CC2CB-5DC5-4D91-4951-24E1D3B57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779447"/>
          </a:xfrm>
        </p:spPr>
        <p:txBody>
          <a:bodyPr/>
          <a:lstStyle/>
          <a:p>
            <a:r>
              <a:rPr lang="nn-NO"/>
              <a:t>Administrasjon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FD65974-C767-12DC-E26A-605B3504E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371" y="2133600"/>
            <a:ext cx="10722429" cy="430577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sz="1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 administrasjon ligg etatsjef, einingsleiar med tilleggsfunksjon som helserådgjevar, sakshandsamar på tenestekontoret, samt ein liten stilling på vederlagsberekning.</a:t>
            </a:r>
            <a:r>
              <a:rPr lang="nn-NO" sz="180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nn-NO" sz="1800">
                <a:effectLst/>
                <a:latin typeface="Verdana"/>
                <a:ea typeface="Verdana"/>
              </a:rPr>
              <a:t>I </a:t>
            </a:r>
            <a:r>
              <a:rPr lang="nn-NO">
                <a:latin typeface="Verdana"/>
                <a:ea typeface="Verdana"/>
              </a:rPr>
              <a:t>2023</a:t>
            </a:r>
            <a:r>
              <a:rPr lang="nn-NO" sz="1800">
                <a:effectLst/>
                <a:latin typeface="Verdana"/>
                <a:ea typeface="Verdana"/>
              </a:rPr>
              <a:t> har etaten søkt og fått</a:t>
            </a:r>
            <a:r>
              <a:rPr lang="nn-NO">
                <a:latin typeface="Verdana"/>
                <a:ea typeface="Verdana"/>
              </a:rPr>
              <a:t> </a:t>
            </a:r>
            <a:r>
              <a:rPr lang="nn-NO" sz="1800">
                <a:effectLst/>
                <a:latin typeface="Verdana"/>
                <a:ea typeface="Verdana"/>
              </a:rPr>
              <a:t>prosjektmidlar på omlag 3,7 mill.</a:t>
            </a:r>
          </a:p>
          <a:p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u="sng"/>
              <a:t>Passive tiltak:</a:t>
            </a:r>
          </a:p>
          <a:p>
            <a:r>
              <a:rPr lang="nn-NO"/>
              <a:t>Styrke einingsleiar med tilleggsfunksjon helserådgjevar, kr 178 347,-</a:t>
            </a:r>
          </a:p>
          <a:p>
            <a:endParaRPr lang="nn-NO" sz="180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A4F3B7C-3219-9EE3-177D-F3C29966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AD2F2D8-9977-9195-8ED1-C5A969618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8</a:t>
            </a:fld>
            <a:endParaRPr lang="nb-NO"/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FCCDA40A-3339-A512-0EBF-D4F797B70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" y="1765352"/>
            <a:ext cx="9840686" cy="10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67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EDE338-D832-E4BD-76CF-592546979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/>
              <a:t>Administrasjon forts.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F6BAD6-E714-C104-2825-68498474D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b="1" u="sng"/>
              <a:t>Aktive tiltak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Vakanse 50 % i ein </a:t>
            </a:r>
            <a:r>
              <a:rPr lang="nn-NO" err="1"/>
              <a:t>mnd</a:t>
            </a:r>
            <a:r>
              <a:rPr lang="nn-NO"/>
              <a:t>., einingsleiar med tilleggsfunksjon helserådgjevar,               - kr 42 118,-.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Diverse eittårige </a:t>
            </a:r>
            <a:r>
              <a:rPr lang="nn-NO" err="1"/>
              <a:t>nedtrekk</a:t>
            </a:r>
            <a:r>
              <a:rPr lang="nn-NO"/>
              <a:t> i heile etaten, - kr 200 000,-.</a:t>
            </a:r>
          </a:p>
          <a:p>
            <a:endParaRPr lang="nn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Samordning tenestekontor, 80 % stilling som sakshandsamar</a:t>
            </a:r>
            <a:r>
              <a:rPr lang="nn-NO" sz="1000"/>
              <a:t>(overføring av 30 % st. frå økonomi, framskynde 50 % st. frå økonomiplanen 2025), </a:t>
            </a:r>
            <a:r>
              <a:rPr lang="nn-NO"/>
              <a:t>kr 622 179,-.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/>
              <a:t>Helsestasjon for eldre, 60 % st. frå 2025: kr 580 950,-.</a:t>
            </a:r>
          </a:p>
          <a:p>
            <a:endParaRPr lang="nn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19EBDC-1E88-BB32-E3F6-3C6E6033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02.11.2023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C3D76A-52D4-BBB3-F060-1C7867B2AD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7092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itjar kommun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87"/>
      </a:accent1>
      <a:accent2>
        <a:srgbClr val="FAB900"/>
      </a:accent2>
      <a:accent3>
        <a:srgbClr val="87A5C3"/>
      </a:accent3>
      <a:accent4>
        <a:srgbClr val="559B71"/>
      </a:accent4>
      <a:accent5>
        <a:srgbClr val="DC9B59"/>
      </a:accent5>
      <a:accent6>
        <a:srgbClr val="DC4F55"/>
      </a:accent6>
      <a:hlink>
        <a:srgbClr val="002C86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14F175A303BE4495EAA409C91AAD3A" ma:contentTypeVersion="5" ma:contentTypeDescription="Opprett et nytt dokument." ma:contentTypeScope="" ma:versionID="4f1ebc32d46a37507df6d0d446b113cd">
  <xsd:schema xmlns:xsd="http://www.w3.org/2001/XMLSchema" xmlns:xs="http://www.w3.org/2001/XMLSchema" xmlns:p="http://schemas.microsoft.com/office/2006/metadata/properties" xmlns:ns2="961c0ab2-685a-4b0d-9522-e6990fec7890" xmlns:ns3="7702f233-8592-462a-b824-ce21da46c281" targetNamespace="http://schemas.microsoft.com/office/2006/metadata/properties" ma:root="true" ma:fieldsID="f23bb86fb00071a6aeda5abd38f5a730" ns2:_="" ns3:_="">
    <xsd:import namespace="961c0ab2-685a-4b0d-9522-e6990fec7890"/>
    <xsd:import namespace="7702f233-8592-462a-b824-ce21da46c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1c0ab2-685a-4b0d-9522-e6990fec7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02f233-8592-462a-b824-ce21da46c2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FB48F7-A46D-4293-8662-22985D05A8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30C412-24CC-4DBC-8AA3-30A19F90E392}">
  <ds:schemaRefs>
    <ds:schemaRef ds:uri="7702f233-8592-462a-b824-ce21da46c281"/>
    <ds:schemaRef ds:uri="961c0ab2-685a-4b0d-9522-e6990fec789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B74D5CC-D08D-46AF-83FD-2238645B715E}">
  <ds:schemaRefs>
    <ds:schemaRef ds:uri="http://schemas.openxmlformats.org/package/2006/metadata/core-properties"/>
    <ds:schemaRef ds:uri="961c0ab2-685a-4b0d-9522-e6990fec789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7702f233-8592-462a-b824-ce21da46c28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2396</Words>
  <Application>Microsoft Office PowerPoint</Application>
  <PresentationFormat>Widescreen</PresentationFormat>
  <Paragraphs>454</Paragraphs>
  <Slides>24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8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24</vt:i4>
      </vt:variant>
    </vt:vector>
  </HeadingPairs>
  <TitlesOfParts>
    <vt:vector size="34" baseType="lpstr">
      <vt:lpstr>Arial</vt:lpstr>
      <vt:lpstr>Arial,Sans-Serif</vt:lpstr>
      <vt:lpstr>Calibri</vt:lpstr>
      <vt:lpstr>Calibri Light</vt:lpstr>
      <vt:lpstr>Franklin Gothic Book</vt:lpstr>
      <vt:lpstr>Times New Roman</vt:lpstr>
      <vt:lpstr>Verdana</vt:lpstr>
      <vt:lpstr>Wingdings</vt:lpstr>
      <vt:lpstr>Office-tema</vt:lpstr>
      <vt:lpstr>1_Office-tema</vt:lpstr>
      <vt:lpstr>Budsjettkommentarar for økonomiplanen for helse, sosial og omsorg i perioden 2024-2027.  Kommunestyret 31.10.20224</vt:lpstr>
      <vt:lpstr>Budsjett utvikling 2022-2024</vt:lpstr>
      <vt:lpstr>Budsjett 2024 og økonomiplan for helse og sosial for 2024-2027</vt:lpstr>
      <vt:lpstr>Målsetting for Helse, sosial og omsorg</vt:lpstr>
      <vt:lpstr>Utfordring i etaten</vt:lpstr>
      <vt:lpstr>Tiltak i budsjett og økonomiplanen</vt:lpstr>
      <vt:lpstr>Stramt budsjett – retning for økonomiperioden</vt:lpstr>
      <vt:lpstr>Administrasjon</vt:lpstr>
      <vt:lpstr>Administrasjon forts.</vt:lpstr>
      <vt:lpstr>Støttekontakt og omsorgsløn</vt:lpstr>
      <vt:lpstr>Interkommunale samarbeid</vt:lpstr>
      <vt:lpstr>Pleie og omsorg</vt:lpstr>
      <vt:lpstr>Institusjon/ Fitjar bu og behandlingssenter</vt:lpstr>
      <vt:lpstr>Institusjon/ Fitjar bu og behandlingssenter</vt:lpstr>
      <vt:lpstr>Heimebaserte tenester</vt:lpstr>
      <vt:lpstr>Habiliteringstenesta</vt:lpstr>
      <vt:lpstr>Habiliteringstenesta</vt:lpstr>
      <vt:lpstr>Helsespesialistane</vt:lpstr>
      <vt:lpstr>Helsespesialistane forts.</vt:lpstr>
      <vt:lpstr>Helsespesialistane forts.</vt:lpstr>
      <vt:lpstr>NAV- Sosial rådgjeving</vt:lpstr>
      <vt:lpstr> NAV - Økonomisk sosialhjelp:</vt:lpstr>
      <vt:lpstr>NAV – Tilbod til personar med rusproblem</vt:lpstr>
      <vt:lpstr>NAV - Flyktningtenesta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Olav Rolfsnes</dc:creator>
  <cp:lastModifiedBy>Trond Salmo</cp:lastModifiedBy>
  <cp:revision>2</cp:revision>
  <cp:lastPrinted>2023-10-30T15:38:28Z</cp:lastPrinted>
  <dcterms:created xsi:type="dcterms:W3CDTF">2019-06-21T08:17:48Z</dcterms:created>
  <dcterms:modified xsi:type="dcterms:W3CDTF">2023-11-02T08:47:03Z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0x010100CA14F175A303BE4495EAA409C91AAD3A</vt:lpwstr>
  </property>
</Properties>
</file>