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83" r:id="rId5"/>
    <p:sldId id="308" r:id="rId6"/>
    <p:sldId id="307" r:id="rId7"/>
    <p:sldId id="309" r:id="rId8"/>
    <p:sldId id="291" r:id="rId9"/>
    <p:sldId id="303" r:id="rId10"/>
    <p:sldId id="292" r:id="rId11"/>
    <p:sldId id="293" r:id="rId12"/>
    <p:sldId id="304" r:id="rId13"/>
    <p:sldId id="294" r:id="rId14"/>
    <p:sldId id="301" r:id="rId15"/>
    <p:sldId id="305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Karsten Raunholm" initials="JK" lastIdx="1" clrIdx="0">
    <p:extLst>
      <p:ext uri="{19B8F6BF-5375-455C-9EA6-DF929625EA0E}">
        <p15:presenceInfo xmlns:p15="http://schemas.microsoft.com/office/powerpoint/2012/main" userId="S::jora@fitjar.kommune.no::903c27f2-869f-488f-a6a0-c487dc5b2aa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31"/>
    <a:srgbClr val="86A7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5F152F-598F-425F-A83C-3D6187992953}" v="70" dt="2023-11-15T08:50:52.5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9"/>
    <p:restoredTop sz="83091" autoAdjust="0"/>
  </p:normalViewPr>
  <p:slideViewPr>
    <p:cSldViewPr snapToGrid="0" snapToObjects="1">
      <p:cViewPr varScale="1">
        <p:scale>
          <a:sx n="88" d="100"/>
          <a:sy n="88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F533F-06C0-694E-91F2-2F144580C27C}" type="datetimeFigureOut">
              <a:rPr lang="nb-NO" smtClean="0"/>
              <a:t>21.11.2023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7276C-AE21-1544-BB2C-5D6BB5C35B69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72792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276C-AE21-1544-BB2C-5D6BB5C35B69}" type="slidenum">
              <a:rPr lang="nb-NO" smtClean="0"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72988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/>
              <a:t>Med eit redusert bokbudsjett har utvalet til barn, unge og vaksne vorte svært minka. Dette ser me igjen i statistikk på lånetalt for dei to siste åra, som er på veg ned. Skular og barnehagar brukarar biblioteket aktivt som er i tråd med Fitjar kommune lesestrategien sin. Skal barn og unge bli glad i å lesa (som har direkte innverknad på lesedugleik) må dei få tilbod om aktuell og freistande litteratur. Slitne bøker og utdatert litteratur har motset effekt på lesegleda.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276C-AE21-1544-BB2C-5D6BB5C35B69}" type="slidenum">
              <a:rPr lang="nb-NO" smtClean="0"/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81386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276C-AE21-1544-BB2C-5D6BB5C35B69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86210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276C-AE21-1544-BB2C-5D6BB5C35B69}" type="slidenum">
              <a:rPr lang="nb-NO" smtClean="0"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62489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276C-AE21-1544-BB2C-5D6BB5C35B69}" type="slidenum">
              <a:rPr lang="nb-NO" smtClean="0"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92603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276C-AE21-1544-BB2C-5D6BB5C35B69}" type="slidenum">
              <a:rPr lang="nb-NO" smtClean="0"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45313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276C-AE21-1544-BB2C-5D6BB5C35B69}" type="slidenum">
              <a:rPr lang="nb-NO" smtClean="0"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23773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276C-AE21-1544-BB2C-5D6BB5C35B69}" type="slidenum">
              <a:rPr lang="nb-NO" smtClean="0"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91373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276C-AE21-1544-BB2C-5D6BB5C35B69}" type="slidenum">
              <a:rPr lang="nb-NO" smtClean="0"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72109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276C-AE21-1544-BB2C-5D6BB5C35B69}" type="slidenum">
              <a:rPr lang="nb-NO" smtClean="0"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6037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82A946E-BBE9-C549-8262-CBAE87912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090004E-0E41-0C4B-A3CB-041154705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EEE35ED8-BFEF-EB40-8B43-4D04CB0EE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6A7C2"/>
                </a:solidFill>
              </a:defRPr>
            </a:lvl1pPr>
          </a:lstStyle>
          <a:p>
            <a:fld id="{ACA9F0CC-42A3-DD4B-9661-24D26316FF76}" type="datetime1">
              <a:rPr lang="nb-NO" smtClean="0"/>
              <a:pPr/>
              <a:t>21.11.2023</a:t>
            </a:fld>
            <a:endParaRPr lang="nb-NO" dirty="0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945A18FB-7185-7044-85A0-F2989EC478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90303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2AF3C1-9E88-2947-BB9F-1B665B630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85904"/>
            <a:ext cx="10440988" cy="1325563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6063F8A-ACD9-3146-8B6B-D7603F149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446402"/>
            <a:ext cx="5083175" cy="6916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D4FFC3C-FF8F-F74C-B30D-25465C0C52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3221036"/>
            <a:ext cx="5083175" cy="3218336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8467693-381D-F145-A106-78A3E8D357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446402"/>
            <a:ext cx="5183188" cy="6916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3E63F49-46FB-EC41-9DAF-D84A70671E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221036"/>
            <a:ext cx="5183188" cy="3218336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A8874EEC-ED73-E44A-AA62-3E43C85D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21.11.2023</a:t>
            </a:fld>
            <a:endParaRPr lang="nb-NO" dirty="0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E11BA044-BF68-8342-BCE0-242A44FD71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Plassholder for innhold 3">
            <a:extLst>
              <a:ext uri="{FF2B5EF4-FFF2-40B4-BE49-F238E27FC236}">
                <a16:creationId xmlns:a16="http://schemas.microsoft.com/office/drawing/2014/main" id="{C076FF3D-824D-D44B-8868-A34C44D8C0E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6787813" y="2446402"/>
            <a:ext cx="5181600" cy="3992969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284016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52A5F8-7576-364C-B144-CC1DB39B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406778AC-7F26-9943-853C-57058E100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21.11.2023</a:t>
            </a:fld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3382993-EAED-BD42-B905-F10A6F8EC1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24693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285F6F6-20B3-AD43-93B9-EC929F778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21.11.2023</a:t>
            </a:fld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90EF9-775E-2D45-9DED-E237A3A414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94026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BF26D09-7DBF-6740-9BA7-E9F1000B8E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6525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ktangel 35">
            <a:extLst>
              <a:ext uri="{FF2B5EF4-FFF2-40B4-BE49-F238E27FC236}">
                <a16:creationId xmlns:a16="http://schemas.microsoft.com/office/drawing/2014/main" id="{A355FAF8-8FF8-F24C-A7F7-6BA7F261305A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3">
              <a:alpha val="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82A946E-BBE9-C549-8262-CBAE87912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6448" y="1122363"/>
            <a:ext cx="70866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090004E-0E41-0C4B-A3CB-041154705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6448" y="3602038"/>
            <a:ext cx="70866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37" name="Plassholder for dato 36">
            <a:extLst>
              <a:ext uri="{FF2B5EF4-FFF2-40B4-BE49-F238E27FC236}">
                <a16:creationId xmlns:a16="http://schemas.microsoft.com/office/drawing/2014/main" id="{1653B0A3-8A87-E14E-8DF2-434C6433E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21.11.2023</a:t>
            </a:fld>
            <a:endParaRPr lang="nb-NO" dirty="0"/>
          </a:p>
        </p:txBody>
      </p:sp>
      <p:sp>
        <p:nvSpPr>
          <p:cNvPr id="38" name="Plassholder for lysbildenummer 37">
            <a:extLst>
              <a:ext uri="{FF2B5EF4-FFF2-40B4-BE49-F238E27FC236}">
                <a16:creationId xmlns:a16="http://schemas.microsoft.com/office/drawing/2014/main" id="{6795A824-77B6-AD49-BB94-FEFB491822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0" name="Grafikk 39">
            <a:extLst>
              <a:ext uri="{FF2B5EF4-FFF2-40B4-BE49-F238E27FC236}">
                <a16:creationId xmlns:a16="http://schemas.microsoft.com/office/drawing/2014/main" id="{2CCEB1E2-6133-0B4E-B725-3EE7BBCEEE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6448" y="266749"/>
            <a:ext cx="2565400" cy="562873"/>
          </a:xfrm>
          <a:prstGeom prst="rect">
            <a:avLst/>
          </a:prstGeom>
        </p:spPr>
      </p:pic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74C85276-6B3E-234C-8180-6D995775CB6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6750" y="-1"/>
            <a:ext cx="4330700" cy="6857999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240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152C18B0-A7B0-D14B-B429-79B988F07703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4">
              <a:alpha val="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82A946E-BBE9-C549-8262-CBAE87912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6448" y="1122363"/>
            <a:ext cx="6856754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090004E-0E41-0C4B-A3CB-041154705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6448" y="3602038"/>
            <a:ext cx="6856754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297CDC4-93FD-9D4B-8F90-4E5CDFD1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21.11.2023</a:t>
            </a:fld>
            <a:endParaRPr lang="nb-NO" dirty="0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0A670A53-442A-CD45-918A-24C1832D58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7" name="Grafikk 16">
            <a:extLst>
              <a:ext uri="{FF2B5EF4-FFF2-40B4-BE49-F238E27FC236}">
                <a16:creationId xmlns:a16="http://schemas.microsoft.com/office/drawing/2014/main" id="{3B9C306E-AB24-8E43-9269-B5A7047C61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6448" y="266749"/>
            <a:ext cx="2565400" cy="562873"/>
          </a:xfrm>
          <a:prstGeom prst="rect">
            <a:avLst/>
          </a:prstGeom>
        </p:spPr>
      </p:pic>
      <p:sp>
        <p:nvSpPr>
          <p:cNvPr id="9" name="Plassholder for bilde 4">
            <a:extLst>
              <a:ext uri="{FF2B5EF4-FFF2-40B4-BE49-F238E27FC236}">
                <a16:creationId xmlns:a16="http://schemas.microsoft.com/office/drawing/2014/main" id="{4CEA4FB1-7327-A841-B39A-38E664DAA6B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6750" y="-1"/>
            <a:ext cx="4330700" cy="6857999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177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152C18B0-A7B0-D14B-B429-79B988F07703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>
              <a:alpha val="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82A946E-BBE9-C549-8262-CBAE87912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6448" y="1122363"/>
            <a:ext cx="6856754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090004E-0E41-0C4B-A3CB-041154705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6448" y="3602038"/>
            <a:ext cx="6856754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297CDC4-93FD-9D4B-8F90-4E5CDFD1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21.11.2023</a:t>
            </a:fld>
            <a:endParaRPr lang="nb-NO" dirty="0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0A670A53-442A-CD45-918A-24C1832D58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7" name="Grafikk 16">
            <a:extLst>
              <a:ext uri="{FF2B5EF4-FFF2-40B4-BE49-F238E27FC236}">
                <a16:creationId xmlns:a16="http://schemas.microsoft.com/office/drawing/2014/main" id="{3B9C306E-AB24-8E43-9269-B5A7047C61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6448" y="266749"/>
            <a:ext cx="2565400" cy="562873"/>
          </a:xfrm>
          <a:prstGeom prst="rect">
            <a:avLst/>
          </a:prstGeom>
        </p:spPr>
      </p:pic>
      <p:sp>
        <p:nvSpPr>
          <p:cNvPr id="12" name="Plassholder for bilde 4">
            <a:extLst>
              <a:ext uri="{FF2B5EF4-FFF2-40B4-BE49-F238E27FC236}">
                <a16:creationId xmlns:a16="http://schemas.microsoft.com/office/drawing/2014/main" id="{7921462A-E334-BC40-9754-75CBE5922D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6750" y="-1"/>
            <a:ext cx="4330700" cy="6857999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345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152C18B0-A7B0-D14B-B429-79B988F07703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5">
              <a:alpha val="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82A946E-BBE9-C549-8262-CBAE87912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6448" y="1122363"/>
            <a:ext cx="6856754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090004E-0E41-0C4B-A3CB-041154705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6448" y="3602038"/>
            <a:ext cx="6856754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297CDC4-93FD-9D4B-8F90-4E5CDFD1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21.11.2023</a:t>
            </a:fld>
            <a:endParaRPr lang="nb-NO" dirty="0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0A670A53-442A-CD45-918A-24C1832D58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7" name="Grafikk 16">
            <a:extLst>
              <a:ext uri="{FF2B5EF4-FFF2-40B4-BE49-F238E27FC236}">
                <a16:creationId xmlns:a16="http://schemas.microsoft.com/office/drawing/2014/main" id="{3B9C306E-AB24-8E43-9269-B5A7047C61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6448" y="266749"/>
            <a:ext cx="2565400" cy="562873"/>
          </a:xfrm>
          <a:prstGeom prst="rect">
            <a:avLst/>
          </a:prstGeom>
        </p:spPr>
      </p:pic>
      <p:sp>
        <p:nvSpPr>
          <p:cNvPr id="9" name="Plassholder for bilde 4">
            <a:extLst>
              <a:ext uri="{FF2B5EF4-FFF2-40B4-BE49-F238E27FC236}">
                <a16:creationId xmlns:a16="http://schemas.microsoft.com/office/drawing/2014/main" id="{0E5F109F-57BA-884B-9EAE-BD5FFFE326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6750" y="-1"/>
            <a:ext cx="4330700" cy="6857999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54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CB5CF3-4A84-FF45-809F-2045CA3CE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85904"/>
            <a:ext cx="104394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9A74A36-AE30-DD42-95AE-50EB51E1B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446404"/>
            <a:ext cx="10439400" cy="399296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5" name="Plassholder for dato 14">
            <a:extLst>
              <a:ext uri="{FF2B5EF4-FFF2-40B4-BE49-F238E27FC236}">
                <a16:creationId xmlns:a16="http://schemas.microsoft.com/office/drawing/2014/main" id="{06980C34-22C3-964D-848F-233E03FA0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21.11.2023</a:t>
            </a:fld>
            <a:endParaRPr lang="nb-NO" dirty="0"/>
          </a:p>
        </p:txBody>
      </p:sp>
      <p:sp>
        <p:nvSpPr>
          <p:cNvPr id="16" name="Plassholder for lysbildenummer 15">
            <a:extLst>
              <a:ext uri="{FF2B5EF4-FFF2-40B4-BE49-F238E27FC236}">
                <a16:creationId xmlns:a16="http://schemas.microsoft.com/office/drawing/2014/main" id="{F8315672-5ECA-3949-AD15-AD1811092C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8791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8C0AF2-57A5-2649-8043-B1F825D99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E0BC5F-989C-3F4D-B0A5-F0A35BF482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446402"/>
            <a:ext cx="5105400" cy="39929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B6152EC-497A-A64F-8318-5B1EC6A89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46402"/>
            <a:ext cx="5181600" cy="39929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B6C2ABE1-BB4E-E94E-A897-ACB30E335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21.11.2023</a:t>
            </a:fld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508D882-C7DA-7449-AE78-0C695BD9CB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0139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8C0AF2-57A5-2649-8043-B1F825D99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E0BC5F-989C-3F4D-B0A5-F0A35BF482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2446402"/>
            <a:ext cx="3300230" cy="399296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B6152EC-497A-A64F-8318-5B1EC6A89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59356" y="2446402"/>
            <a:ext cx="3349487" cy="399296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B6C2ABE1-BB4E-E94E-A897-ACB30E335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21.11.2023</a:t>
            </a:fld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508D882-C7DA-7449-AE78-0C695BD9CB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innhold 3">
            <a:extLst>
              <a:ext uri="{FF2B5EF4-FFF2-40B4-BE49-F238E27FC236}">
                <a16:creationId xmlns:a16="http://schemas.microsoft.com/office/drawing/2014/main" id="{739CFF65-3AF8-2A4D-AC7C-81874B62B27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004313" y="2446402"/>
            <a:ext cx="3349487" cy="399296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14785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8C0AF2-57A5-2649-8043-B1F825D99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85904"/>
            <a:ext cx="51054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E0BC5F-989C-3F4D-B0A5-F0A35BF482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446402"/>
            <a:ext cx="5105400" cy="3992969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B6C2ABE1-BB4E-E94E-A897-ACB30E335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21.11.2023</a:t>
            </a:fld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508D882-C7DA-7449-AE78-0C695BD9CB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C93F7FFC-8C9F-5149-A569-B49E0574E0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20070" y="1232451"/>
            <a:ext cx="4833729" cy="4782999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633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2F8DA04-AA5F-1846-B5D5-A1709500E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85904"/>
            <a:ext cx="10439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3AEE05F-6E37-334E-820C-BF451D123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446404"/>
            <a:ext cx="10439400" cy="4077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80CDD40-0145-C949-AF4B-2641688DE3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41612" y="418628"/>
            <a:ext cx="10530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86A7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CA9F0CC-42A3-DD4B-9661-24D26316FF76}" type="datetime1">
              <a:rPr lang="nb-NO" smtClean="0"/>
              <a:pPr/>
              <a:t>21.11.2023</a:t>
            </a:fld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C6B4AAE-417E-6840-951F-FE07DDDF3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9681" y="418628"/>
            <a:ext cx="5241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6A7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01D463A-FC5E-AF45-99CA-E13DF8085A5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7790E17B-E3CD-0F47-A451-B219FF456A8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776448" y="266749"/>
            <a:ext cx="2565400" cy="56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50" r:id="rId6"/>
    <p:sldLayoutId id="2147483652" r:id="rId7"/>
    <p:sldLayoutId id="2147483667" r:id="rId8"/>
    <p:sldLayoutId id="2147483666" r:id="rId9"/>
    <p:sldLayoutId id="2147483653" r:id="rId10"/>
    <p:sldLayoutId id="2147483654" r:id="rId11"/>
    <p:sldLayoutId id="2147483655" r:id="rId12"/>
    <p:sldLayoutId id="2147483665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mg8.custompublish.com/getfile.php/5149084.2538.tinznjtkmws7uw/Strukturplan+for+skule+-+Fitjar+kommune+2023+-+2029+rev.+13.02.2023.pdf?return=www.fitjar.kommune.no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66B3A7-41D0-6B46-89E6-F2A83B7B2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5481" y="1804912"/>
            <a:ext cx="9144000" cy="2387600"/>
          </a:xfrm>
        </p:spPr>
        <p:txBody>
          <a:bodyPr anchor="t">
            <a:normAutofit fontScale="90000"/>
          </a:bodyPr>
          <a:lstStyle/>
          <a:p>
            <a:r>
              <a:rPr lang="nb-NO" dirty="0"/>
              <a:t>Kommunedirektøren sitt framlegg til budsjett 2024 og økonomiplan 2024 - 2027</a:t>
            </a:r>
            <a:br>
              <a:rPr lang="nb-NO" dirty="0"/>
            </a:br>
            <a:br>
              <a:rPr lang="nb-NO" dirty="0"/>
            </a:br>
            <a:r>
              <a:rPr lang="nb-NO" sz="2400" dirty="0"/>
              <a:t>Presentasjon for </a:t>
            </a:r>
            <a:r>
              <a:rPr lang="nb-NO" sz="2400" dirty="0" err="1"/>
              <a:t>utval</a:t>
            </a:r>
            <a:r>
              <a:rPr lang="nb-NO" sz="2400" dirty="0"/>
              <a:t> for oppvekst og omsorg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02657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E4AEBA-FB58-2240-B0C0-45D5CE245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21.11.2023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7676CCD-603A-8444-BCDF-2B772AD620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10</a:t>
            </a:fld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08B1922-D77E-47D2-ACC0-24EAACCA57FB}"/>
              </a:ext>
            </a:extLst>
          </p:cNvPr>
          <p:cNvSpPr txBox="1"/>
          <p:nvPr/>
        </p:nvSpPr>
        <p:spPr>
          <a:xfrm>
            <a:off x="-1750585" y="370357"/>
            <a:ext cx="8043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Oppvekst og kultur</a:t>
            </a:r>
            <a:endParaRPr lang="nn-NO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15C331BC-EEA6-A06C-94CC-8DABBCE321D7}"/>
              </a:ext>
            </a:extLst>
          </p:cNvPr>
          <p:cNvSpPr txBox="1"/>
          <p:nvPr/>
        </p:nvSpPr>
        <p:spPr>
          <a:xfrm>
            <a:off x="739397" y="1355084"/>
            <a:ext cx="1055555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n-NO" sz="1600" b="1" dirty="0">
                <a:latin typeface="Verdana" panose="020B0604030504040204" pitchFamily="34" charset="0"/>
                <a:ea typeface="Verdana" panose="020B0604030504040204" pitchFamily="34" charset="0"/>
              </a:rPr>
              <a:t>Kultur		</a:t>
            </a:r>
            <a:r>
              <a:rPr lang="nn-NO" sz="1600" dirty="0">
                <a:latin typeface="Verdana" panose="020B0604030504040204" pitchFamily="34" charset="0"/>
                <a:ea typeface="Verdana" panose="020B0604030504040204" pitchFamily="34" charset="0"/>
              </a:rPr>
              <a:t>				3 670 (3 132 – 2 833)</a:t>
            </a:r>
          </a:p>
          <a:p>
            <a:pPr marL="285750" indent="-285750">
              <a:buFontTx/>
              <a:buChar char="-"/>
            </a:pPr>
            <a:r>
              <a:rPr lang="nn-NO" sz="1600" dirty="0">
                <a:latin typeface="Verdana" panose="020B0604030504040204" pitchFamily="34" charset="0"/>
                <a:ea typeface="Verdana" panose="020B0604030504040204" pitchFamily="34" charset="0"/>
              </a:rPr>
              <a:t>Stillingar: 1,72</a:t>
            </a:r>
          </a:p>
          <a:p>
            <a:pPr marL="285750" indent="-285750">
              <a:buFontTx/>
              <a:buChar char="-"/>
            </a:pPr>
            <a:r>
              <a:rPr lang="nn-NO" sz="1600" dirty="0">
                <a:latin typeface="Verdana" panose="020B0604030504040204" pitchFamily="34" charset="0"/>
                <a:ea typeface="Verdana" panose="020B0604030504040204" pitchFamily="34" charset="0"/>
              </a:rPr>
              <a:t>Innhald:</a:t>
            </a:r>
          </a:p>
          <a:p>
            <a:pPr marL="742950" lvl="1" indent="-285750">
              <a:buFontTx/>
              <a:buChar char="-"/>
            </a:pPr>
            <a:r>
              <a:rPr lang="nn-NO" sz="1600" dirty="0">
                <a:latin typeface="Verdana" panose="020B0604030504040204" pitchFamily="34" charset="0"/>
                <a:ea typeface="Verdana" panose="020B0604030504040204" pitchFamily="34" charset="0"/>
              </a:rPr>
              <a:t>Aktivitetstilbod</a:t>
            </a:r>
          </a:p>
          <a:p>
            <a:pPr marL="742950" lvl="1" indent="-285750">
              <a:buFontTx/>
              <a:buChar char="-"/>
            </a:pPr>
            <a:r>
              <a:rPr lang="nn-NO" sz="1600" dirty="0">
                <a:latin typeface="Verdana" panose="020B0604030504040204" pitchFamily="34" charset="0"/>
                <a:ea typeface="Verdana" panose="020B0604030504040204" pitchFamily="34" charset="0"/>
              </a:rPr>
              <a:t>Smedholmen</a:t>
            </a:r>
          </a:p>
          <a:p>
            <a:pPr marL="742950" lvl="1" indent="-285750">
              <a:buFontTx/>
              <a:buChar char="-"/>
            </a:pPr>
            <a:r>
              <a:rPr lang="nn-NO" sz="1600" dirty="0">
                <a:latin typeface="Verdana" panose="020B0604030504040204" pitchFamily="34" charset="0"/>
                <a:ea typeface="Verdana" panose="020B0604030504040204" pitchFamily="34" charset="0"/>
              </a:rPr>
              <a:t>Kulturminnevern</a:t>
            </a:r>
          </a:p>
          <a:p>
            <a:pPr marL="742950" lvl="1" indent="-285750">
              <a:buFontTx/>
              <a:buChar char="-"/>
            </a:pPr>
            <a:r>
              <a:rPr lang="nn-NO" sz="1600" dirty="0">
                <a:latin typeface="Verdana" panose="020B0604030504040204" pitchFamily="34" charset="0"/>
                <a:ea typeface="Verdana" panose="020B0604030504040204" pitchFamily="34" charset="0"/>
              </a:rPr>
              <a:t>Bibliotek</a:t>
            </a:r>
          </a:p>
          <a:p>
            <a:pPr marL="742950" lvl="1" indent="-285750">
              <a:buFontTx/>
              <a:buChar char="-"/>
            </a:pPr>
            <a:r>
              <a:rPr lang="nn-NO" sz="1600" dirty="0">
                <a:latin typeface="Verdana" panose="020B0604030504040204" pitchFamily="34" charset="0"/>
                <a:ea typeface="Verdana" panose="020B0604030504040204" pitchFamily="34" charset="0"/>
              </a:rPr>
              <a:t>Museum</a:t>
            </a:r>
          </a:p>
          <a:p>
            <a:pPr marL="742950" lvl="1" indent="-285750">
              <a:buFontTx/>
              <a:buChar char="-"/>
            </a:pPr>
            <a:r>
              <a:rPr lang="nn-NO" sz="1600" dirty="0">
                <a:latin typeface="Verdana" panose="020B0604030504040204" pitchFamily="34" charset="0"/>
                <a:ea typeface="Verdana" panose="020B0604030504040204" pitchFamily="34" charset="0"/>
              </a:rPr>
              <a:t>Kulturbygg</a:t>
            </a:r>
          </a:p>
          <a:p>
            <a:pPr marL="742950" lvl="1" indent="-285750">
              <a:buFontTx/>
              <a:buChar char="-"/>
            </a:pPr>
            <a:r>
              <a:rPr lang="nn-NO" sz="1600" dirty="0">
                <a:latin typeface="Verdana" panose="020B0604030504040204" pitchFamily="34" charset="0"/>
                <a:ea typeface="Verdana" panose="020B0604030504040204" pitchFamily="34" charset="0"/>
              </a:rPr>
              <a:t>Anna; Stønad frivilligsentralen og </a:t>
            </a:r>
          </a:p>
          <a:p>
            <a:pPr lvl="1"/>
            <a:r>
              <a:rPr lang="nn-NO" sz="1600" dirty="0">
                <a:latin typeface="Verdana" panose="020B0604030504040204" pitchFamily="34" charset="0"/>
                <a:ea typeface="Verdana" panose="020B0604030504040204" pitchFamily="34" charset="0"/>
              </a:rPr>
              <a:t>    Fitjar kultur- og idrettsbygg, kulturmidlar</a:t>
            </a:r>
          </a:p>
          <a:p>
            <a:pPr marL="742950" lvl="1" indent="-285750">
              <a:buFontTx/>
              <a:buChar char="-"/>
            </a:pPr>
            <a:endParaRPr lang="nn-NO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nn-NO" sz="1600" dirty="0">
                <a:latin typeface="Verdana" panose="020B0604030504040204" pitchFamily="34" charset="0"/>
                <a:ea typeface="Verdana" panose="020B0604030504040204" pitchFamily="34" charset="0"/>
              </a:rPr>
              <a:t>Tiltak: </a:t>
            </a:r>
          </a:p>
          <a:p>
            <a:pPr marL="1200150" lvl="2" indent="-285750">
              <a:buFontTx/>
              <a:buChar char="-"/>
            </a:pPr>
            <a:r>
              <a:rPr lang="nn-NO" sz="1600" dirty="0">
                <a:latin typeface="Verdana" panose="020B0604030504040204" pitchFamily="34" charset="0"/>
                <a:ea typeface="Verdana" panose="020B0604030504040204" pitchFamily="34" charset="0"/>
              </a:rPr>
              <a:t>Auke stønad frivilligsentralen 200 000,-</a:t>
            </a:r>
          </a:p>
          <a:p>
            <a:pPr marL="1200150" lvl="2" indent="-285750">
              <a:buFontTx/>
              <a:buChar char="-"/>
            </a:pPr>
            <a:r>
              <a:rPr lang="nn-NO" sz="1600" dirty="0">
                <a:latin typeface="Verdana" panose="020B0604030504040204" pitchFamily="34" charset="0"/>
                <a:ea typeface="Verdana" panose="020B0604030504040204" pitchFamily="34" charset="0"/>
              </a:rPr>
              <a:t>Oppstart e-</a:t>
            </a:r>
            <a:r>
              <a:rPr lang="nn-NO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sportsenter</a:t>
            </a:r>
            <a:r>
              <a:rPr lang="nn-NO" sz="1600" dirty="0">
                <a:latin typeface="Verdana" panose="020B0604030504040204" pitchFamily="34" charset="0"/>
                <a:ea typeface="Verdana" panose="020B0604030504040204" pitchFamily="34" charset="0"/>
              </a:rPr>
              <a:t> 125 000,-</a:t>
            </a:r>
          </a:p>
          <a:p>
            <a:pPr lvl="1"/>
            <a:endParaRPr lang="nn-NO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200150" lvl="2" indent="-285750">
              <a:buFontTx/>
              <a:buChar char="-"/>
            </a:pPr>
            <a:endParaRPr lang="nn-NO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Picture 4" descr="Fitjar Stord 1">
            <a:extLst>
              <a:ext uri="{FF2B5EF4-FFF2-40B4-BE49-F238E27FC236}">
                <a16:creationId xmlns:a16="http://schemas.microsoft.com/office/drawing/2014/main" id="{F5C85D15-18BA-8BC5-0BC3-67CDF79F2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2604">
            <a:off x="7577197" y="1878130"/>
            <a:ext cx="2932312" cy="402626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432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E4AEBA-FB58-2240-B0C0-45D5CE245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21.11.2023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7676CCD-603A-8444-BCDF-2B772AD620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11</a:t>
            </a:fld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08B1922-D77E-47D2-ACC0-24EAACCA57FB}"/>
              </a:ext>
            </a:extLst>
          </p:cNvPr>
          <p:cNvSpPr txBox="1"/>
          <p:nvPr/>
        </p:nvSpPr>
        <p:spPr>
          <a:xfrm>
            <a:off x="2175028" y="1413051"/>
            <a:ext cx="8043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Oppvekst og kultur</a:t>
            </a:r>
            <a:endParaRPr lang="nn-NO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15C331BC-EEA6-A06C-94CC-8DABBCE321D7}"/>
              </a:ext>
            </a:extLst>
          </p:cNvPr>
          <p:cNvSpPr txBox="1"/>
          <p:nvPr/>
        </p:nvSpPr>
        <p:spPr>
          <a:xfrm>
            <a:off x="818225" y="2277367"/>
            <a:ext cx="10555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n-NO" sz="1600" b="1" dirty="0">
                <a:latin typeface="Verdana" panose="020B0604030504040204" pitchFamily="34" charset="0"/>
                <a:ea typeface="Verdana" panose="020B0604030504040204" pitchFamily="34" charset="0"/>
              </a:rPr>
              <a:t>Investeringar:</a:t>
            </a:r>
          </a:p>
          <a:p>
            <a:pPr marL="1200150" lvl="2" indent="-285750">
              <a:buFontTx/>
              <a:buChar char="-"/>
            </a:pPr>
            <a:endParaRPr lang="nn-NO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E344016-9B8C-84CF-DE50-F9BDFDA38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884" y="2710892"/>
            <a:ext cx="9357030" cy="329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55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E4AEBA-FB58-2240-B0C0-45D5CE245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21.11.2023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7676CCD-603A-8444-BCDF-2B772AD620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12</a:t>
            </a:fld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08B1922-D77E-47D2-ACC0-24EAACCA57FB}"/>
              </a:ext>
            </a:extLst>
          </p:cNvPr>
          <p:cNvSpPr txBox="1"/>
          <p:nvPr/>
        </p:nvSpPr>
        <p:spPr>
          <a:xfrm>
            <a:off x="-1387978" y="419054"/>
            <a:ext cx="8043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Oppvekst og kultur</a:t>
            </a:r>
            <a:endParaRPr lang="nn-NO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F001AD2D-113A-A582-83D4-62E03B64A0BF}"/>
              </a:ext>
            </a:extLst>
          </p:cNvPr>
          <p:cNvSpPr txBox="1"/>
          <p:nvPr/>
        </p:nvSpPr>
        <p:spPr>
          <a:xfrm>
            <a:off x="725214" y="1369589"/>
            <a:ext cx="1119351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n-NO" b="1" dirty="0"/>
          </a:p>
          <a:p>
            <a:pPr marL="342900" indent="-342900">
              <a:buAutoNum type="arabicPeriod"/>
            </a:pPr>
            <a:r>
              <a:rPr lang="nn-NO" b="1" dirty="0"/>
              <a:t>Tilbakeføring av bokbudsjettet til 2021-nivå (kr 170 000,-) Auka med ca. 95.000</a:t>
            </a:r>
            <a:r>
              <a:rPr lang="nn-NO" dirty="0"/>
              <a:t>,- Bokbudsjettet post 12004 skal dekkje innkjøp av bøker, e-bøker, fysisk og digital film, lydbøker, digitale spel og </a:t>
            </a:r>
            <a:r>
              <a:rPr lang="nn-NO" dirty="0" err="1"/>
              <a:t>kulturfonnbøker</a:t>
            </a:r>
            <a:r>
              <a:rPr lang="nn-NO" dirty="0"/>
              <a:t> (norske </a:t>
            </a:r>
            <a:r>
              <a:rPr lang="nn-NO" dirty="0" err="1"/>
              <a:t>utgivelsar</a:t>
            </a:r>
            <a:r>
              <a:rPr lang="nn-NO" dirty="0"/>
              <a:t>) for småbarn, barnehagebarn, skulebarn, ungdom, vaksne. Dei siste to åra har bokbudsjettet vore </a:t>
            </a:r>
            <a:r>
              <a:rPr lang="nn-NO" dirty="0" err="1"/>
              <a:t>nedtrekt</a:t>
            </a:r>
            <a:r>
              <a:rPr lang="nn-NO" dirty="0"/>
              <a:t> frå kr 170 000 til kr 75 000,- . </a:t>
            </a:r>
          </a:p>
          <a:p>
            <a:pPr marL="342900" indent="-342900">
              <a:buAutoNum type="arabicPeriod"/>
            </a:pPr>
            <a:endParaRPr lang="nn-NO" dirty="0"/>
          </a:p>
          <a:p>
            <a:pPr marL="342900" indent="-342900">
              <a:buAutoNum type="arabicPeriod"/>
            </a:pPr>
            <a:r>
              <a:rPr lang="nn-NO" b="1" dirty="0"/>
              <a:t>Reversering av tiltaket: 3-deling av Øvrebygda skula </a:t>
            </a:r>
            <a:r>
              <a:rPr lang="nn-NO" dirty="0"/>
              <a:t>frå 01.08.2024 </a:t>
            </a:r>
          </a:p>
          <a:p>
            <a:pPr lvl="1"/>
            <a:r>
              <a:rPr lang="nn-NO" dirty="0"/>
              <a:t>Politisk vedtak frå budsjetthandsaminga 2022 </a:t>
            </a:r>
          </a:p>
          <a:p>
            <a:pPr lvl="1"/>
            <a:r>
              <a:rPr lang="nn-NO" dirty="0"/>
              <a:t>2024: -334 870 </a:t>
            </a:r>
          </a:p>
          <a:p>
            <a:pPr lvl="1"/>
            <a:r>
              <a:rPr lang="nn-NO" dirty="0"/>
              <a:t>2025: -803 564 </a:t>
            </a:r>
          </a:p>
          <a:p>
            <a:pPr marL="342900" indent="-342900">
              <a:buAutoNum type="arabicPeriod"/>
            </a:pPr>
            <a:endParaRPr lang="nn-NO" dirty="0"/>
          </a:p>
          <a:p>
            <a:pPr marL="342900" indent="-342900">
              <a:buAutoNum type="arabicPeriod"/>
            </a:pPr>
            <a:r>
              <a:rPr lang="nn-NO" dirty="0"/>
              <a:t>Jakker til ungdomsrådet </a:t>
            </a:r>
            <a:r>
              <a:rPr lang="nn-NO" dirty="0" err="1"/>
              <a:t>Ungdområdet</a:t>
            </a:r>
            <a:r>
              <a:rPr lang="nn-NO" dirty="0"/>
              <a:t> har ønske om ekstra midlar til å kunna kjøpa inn jakker til alle i ungdomsrådet. Dette er eit eingongsbeløp.</a:t>
            </a:r>
          </a:p>
        </p:txBody>
      </p:sp>
    </p:spTree>
    <p:extLst>
      <p:ext uri="{BB962C8B-B14F-4D97-AF65-F5344CB8AC3E}">
        <p14:creationId xmlns:p14="http://schemas.microsoft.com/office/powerpoint/2010/main" val="2085018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E4AEBA-FB58-2240-B0C0-45D5CE245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21.11.2023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7676CCD-603A-8444-BCDF-2B772AD620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2</a:t>
            </a:fld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08B1922-D77E-47D2-ACC0-24EAACCA57FB}"/>
              </a:ext>
            </a:extLst>
          </p:cNvPr>
          <p:cNvSpPr txBox="1"/>
          <p:nvPr/>
        </p:nvSpPr>
        <p:spPr>
          <a:xfrm>
            <a:off x="-1624462" y="418628"/>
            <a:ext cx="8043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Oppvekst og kultur</a:t>
            </a:r>
            <a:endParaRPr lang="nn-NO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C06DB8BA-2BF5-D9EC-CF16-D9343CBA252D}"/>
              </a:ext>
            </a:extLst>
          </p:cNvPr>
          <p:cNvSpPr txBox="1"/>
          <p:nvPr/>
        </p:nvSpPr>
        <p:spPr>
          <a:xfrm>
            <a:off x="614856" y="1536578"/>
            <a:ext cx="10628585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nn-NO" sz="1800" b="0" i="0" u="none" strike="noStrike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NØKTERNT BUDSJETT – EIT BUDSJETT MED MOGELEGHEITAR</a:t>
            </a:r>
            <a:r>
              <a:rPr lang="en-US" sz="1800" b="0" i="0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nn-NO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​</a:t>
            </a:r>
            <a:endParaRPr lang="nn-NO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nn-NO" sz="1600" b="1" i="0" u="sng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Målformuleringane gir ein retning for økonomiplanperioden. 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​</a:t>
            </a:r>
            <a:endParaRPr lang="en-US" sz="1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nn-NO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​</a:t>
            </a:r>
            <a:endParaRPr lang="nn-NO" sz="1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n-NO" sz="16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Digitalisering.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​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n-NO" sz="16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Tverrfagleg innsats. Styrka laget rundt barnet.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​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n-NO" sz="16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Kompetanseheving.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​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n-NO" sz="16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Tidleg innsats og intensiv opplæring. 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​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n-NO" sz="16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Arbeid mot mobbing og krenkelsar.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​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n-NO" sz="16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«Fitjar for alle». Sikra sosial utjamning for barn og unge.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​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n-NO" sz="16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Oppvekstreforma. Førebygging i lag med helsesektoren gjennom alle livsfasar. Vidareutvikla samarbeidet mellom frivillige lag og organisasjonar og kommunale tenester.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​</a:t>
            </a:r>
            <a:endParaRPr lang="en-US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nn-NO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​</a:t>
            </a:r>
            <a:endParaRPr lang="nn-NO" sz="1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endParaRPr lang="nn-NO" sz="1600" b="0" i="0" u="none" strike="noStrike" dirty="0">
              <a:solidFill>
                <a:srgbClr val="002060"/>
              </a:solidFill>
              <a:effectLst/>
              <a:latin typeface="Verdana" panose="020B0604030504040204" pitchFamily="34" charset="0"/>
            </a:endParaRPr>
          </a:p>
          <a:p>
            <a:pPr algn="l" rtl="0" fontAlgn="base"/>
            <a:endParaRPr lang="nn-NO" sz="1600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algn="l" rtl="0" fontAlgn="base"/>
            <a:r>
              <a:rPr lang="nn-NO" sz="1600" b="1" i="0" u="none" strike="noStrike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Bruk av om lag 100 mill. av fellesskapet sine ressursar skal gjera ein forskjell/gje eit godt tilbod for ulike brukargrupper som ligg innanfor oppvekst- og kultur.</a:t>
            </a:r>
            <a:r>
              <a:rPr lang="en-US" sz="1600" b="1" i="0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​</a:t>
            </a:r>
            <a:endParaRPr lang="en-US" sz="1600" b="1" i="0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nn-NO" sz="1600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​</a:t>
            </a:r>
            <a:endParaRPr lang="nn-NO" sz="1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961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E4AEBA-FB58-2240-B0C0-45D5CE245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21.11.2023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7676CCD-603A-8444-BCDF-2B772AD620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3</a:t>
            </a:fld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08B1922-D77E-47D2-ACC0-24EAACCA57FB}"/>
              </a:ext>
            </a:extLst>
          </p:cNvPr>
          <p:cNvSpPr txBox="1"/>
          <p:nvPr/>
        </p:nvSpPr>
        <p:spPr>
          <a:xfrm>
            <a:off x="-1624462" y="418628"/>
            <a:ext cx="8043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Oppvekst og kultur</a:t>
            </a:r>
            <a:endParaRPr lang="nn-NO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A87611E2-B163-4BE3-F43A-45C7BC346DE8}"/>
              </a:ext>
            </a:extLst>
          </p:cNvPr>
          <p:cNvSpPr txBox="1"/>
          <p:nvPr/>
        </p:nvSpPr>
        <p:spPr>
          <a:xfrm>
            <a:off x="773207" y="1277866"/>
            <a:ext cx="3984945" cy="4966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n-NO" sz="20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nn-NO" sz="20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n-NO" sz="1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“Fitjar for alle”. Sikra sosial utjamning for barn og unge</a:t>
            </a:r>
          </a:p>
          <a:p>
            <a:pPr lvl="0"/>
            <a:endParaRPr lang="nn-NO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n-NO" sz="1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Arbeid med å implementere tiltaksoversikt over tenester for barn og unge (BTI)</a:t>
            </a:r>
          </a:p>
          <a:p>
            <a:pPr lvl="0"/>
            <a:endParaRPr lang="nn-NO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n-NO" sz="1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Lage ny leseplan for kommunen</a:t>
            </a:r>
          </a:p>
          <a:p>
            <a:pPr lvl="0"/>
            <a:endParaRPr lang="nn-NO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n-NO" sz="1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Lage overgangsplan for barnehage til skule/SFO</a:t>
            </a:r>
          </a:p>
          <a:p>
            <a:pPr lvl="0"/>
            <a:endParaRPr lang="nn-NO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n-NO" sz="1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Innføra ferieopen SFO i skuleåret 2024/25 som eit eittårig prosjekt</a:t>
            </a:r>
            <a:endParaRPr lang="nn-NO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nn-NO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(30</a:t>
            </a:r>
            <a:r>
              <a:rPr lang="nn-NO" sz="1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.000,- 2024)</a:t>
            </a:r>
          </a:p>
          <a:p>
            <a:pPr lvl="0"/>
            <a:r>
              <a:rPr lang="nn-NO" sz="1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    (60.000,- 2025)</a:t>
            </a:r>
          </a:p>
          <a:p>
            <a:pPr marL="2540" indent="1270">
              <a:lnSpc>
                <a:spcPct val="104000"/>
              </a:lnSpc>
              <a:spcAft>
                <a:spcPts val="25"/>
              </a:spcAft>
            </a:pPr>
            <a:r>
              <a:rPr lang="nn-NO" sz="1800" b="1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nn-NO" sz="18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n-NO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n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E08F9969-6184-932A-045A-4FB1406E84FC}"/>
              </a:ext>
            </a:extLst>
          </p:cNvPr>
          <p:cNvSpPr txBox="1"/>
          <p:nvPr/>
        </p:nvSpPr>
        <p:spPr>
          <a:xfrm>
            <a:off x="-1377512" y="1223172"/>
            <a:ext cx="6909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n-NO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MÅLSETJINGAR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432D3FBF-A835-1A65-3938-257EFB309841}"/>
              </a:ext>
            </a:extLst>
          </p:cNvPr>
          <p:cNvSpPr txBox="1"/>
          <p:nvPr/>
        </p:nvSpPr>
        <p:spPr>
          <a:xfrm>
            <a:off x="6418707" y="1807688"/>
            <a:ext cx="500008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nn-NO" sz="14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Kultur</a:t>
            </a:r>
            <a:r>
              <a:rPr lang="nn-NO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​</a:t>
            </a:r>
            <a:endParaRPr lang="nn-NO" sz="1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nn-NO" sz="14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Vidareutvikla samarbeidet mellom  frivillige lag- og organisasjonar og kommunale tenester for å utvikla- og etablera nye aktivitetar for både ungdom og eldre som gjev meistring, opplevingar og sosiale fellesskap. </a:t>
            </a:r>
            <a:endParaRPr lang="nn-NO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5D39C068-6EA7-B1FE-0815-3617FFF5617D}"/>
              </a:ext>
            </a:extLst>
          </p:cNvPr>
          <p:cNvSpPr txBox="1"/>
          <p:nvPr/>
        </p:nvSpPr>
        <p:spPr>
          <a:xfrm>
            <a:off x="6429216" y="3773665"/>
            <a:ext cx="520573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nn-NO" sz="14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Førebyggjande helse </a:t>
            </a:r>
            <a:r>
              <a:rPr lang="nn-NO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​</a:t>
            </a:r>
            <a:endParaRPr lang="nn-NO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nn-NO" sz="14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Gje tett og tverrfagleg oppfølging av gravide med særskilte behov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nn-NO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nn-NO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nn-NO" sz="14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Styrkje og utvikle tverrfagleg samarbeid med barnehage og skule, både på system- og individnivå </a:t>
            </a:r>
            <a:r>
              <a:rPr lang="nn-NO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​</a:t>
            </a:r>
            <a:endParaRPr lang="nn-NO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741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36C74B-D15A-C696-3B60-95AB44418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621" y="1011043"/>
            <a:ext cx="10439400" cy="1325563"/>
          </a:xfrm>
        </p:spPr>
        <p:txBody>
          <a:bodyPr>
            <a:normAutofit/>
          </a:bodyPr>
          <a:lstStyle/>
          <a:p>
            <a:r>
              <a:rPr lang="nn-NO" sz="2800" dirty="0"/>
              <a:t>Utfordring i etaten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2DD38E8-11BD-5A3D-7B01-11F4798F0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979" y="2336606"/>
            <a:ext cx="10439400" cy="399296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/>
              <a:t>Færre elevar, men fleire med stort hjelpa/støttebehov</a:t>
            </a:r>
            <a:r>
              <a:rPr lang="nn-NO" dirty="0">
                <a:cs typeface="Times New Roman" panose="02020603050405020304" pitchFamily="18" charset="0"/>
              </a:rPr>
              <a:t> (individretta tiltak)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n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cs typeface="Times New Roman" panose="02020603050405020304" pitchFamily="18" charset="0"/>
              </a:rPr>
              <a:t>Krav til nye </a:t>
            </a:r>
            <a:r>
              <a:rPr lang="nb-NO" dirty="0" err="1">
                <a:cs typeface="Times New Roman" panose="02020603050405020304" pitchFamily="18" charset="0"/>
              </a:rPr>
              <a:t>profesjonar</a:t>
            </a:r>
            <a:r>
              <a:rPr lang="nb-NO" dirty="0">
                <a:cs typeface="Times New Roman" panose="02020603050405020304" pitchFamily="18" charset="0"/>
              </a:rPr>
              <a:t> inn i </a:t>
            </a:r>
            <a:r>
              <a:rPr lang="nb-NO" dirty="0" err="1">
                <a:cs typeface="Times New Roman" panose="02020603050405020304" pitchFamily="18" charset="0"/>
              </a:rPr>
              <a:t>skulen</a:t>
            </a:r>
            <a:r>
              <a:rPr lang="nb-NO" dirty="0">
                <a:cs typeface="Times New Roman" panose="02020603050405020304" pitchFamily="18" charset="0"/>
              </a:rPr>
              <a:t> (</a:t>
            </a:r>
            <a:r>
              <a:rPr lang="nb-NO" dirty="0" err="1">
                <a:cs typeface="Times New Roman" panose="02020603050405020304" pitchFamily="18" charset="0"/>
              </a:rPr>
              <a:t>oppvekstreforma</a:t>
            </a:r>
            <a:r>
              <a:rPr lang="nb-NO" dirty="0">
                <a:cs typeface="Times New Roman" panose="02020603050405020304" pitchFamily="18" charset="0"/>
              </a:rPr>
              <a:t>)</a:t>
            </a:r>
          </a:p>
          <a:p>
            <a:endParaRPr lang="nb-NO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1800" dirty="0">
                <a:cs typeface="Times New Roman" panose="02020603050405020304" pitchFamily="18" charset="0"/>
              </a:rPr>
              <a:t>Mange endringar på ein gong: Oppvekstreforma, opplæringslova, kompetanseløftet. Må sjåast i ein samanheng.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n-NO" sz="1800" dirty="0">
              <a:effectLst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1800" dirty="0"/>
              <a:t>Utfordringar kring rekruttering, spesielt lærarar og sjukepleiarar.</a:t>
            </a:r>
            <a:endParaRPr lang="nn-NO" dirty="0"/>
          </a:p>
          <a:p>
            <a:endParaRPr lang="nn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7637E9A-EFA8-748B-D57F-C2EBE47CA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21.11.2023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249CE97-BD76-1146-93E1-820160B711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4</a:t>
            </a:fld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1B56942-21F2-6C7A-5BEA-43929F7CFF82}"/>
              </a:ext>
            </a:extLst>
          </p:cNvPr>
          <p:cNvSpPr txBox="1"/>
          <p:nvPr/>
        </p:nvSpPr>
        <p:spPr>
          <a:xfrm>
            <a:off x="-1624462" y="418628"/>
            <a:ext cx="8043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Oppvekst og kultur</a:t>
            </a:r>
            <a:endParaRPr lang="nn-NO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901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E4AEBA-FB58-2240-B0C0-45D5CE245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21.11.2023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7676CCD-603A-8444-BCDF-2B772AD620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5</a:t>
            </a:fld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08B1922-D77E-47D2-ACC0-24EAACCA57FB}"/>
              </a:ext>
            </a:extLst>
          </p:cNvPr>
          <p:cNvSpPr txBox="1"/>
          <p:nvPr/>
        </p:nvSpPr>
        <p:spPr>
          <a:xfrm>
            <a:off x="-1632345" y="444313"/>
            <a:ext cx="8043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Oppvekst og kultur</a:t>
            </a:r>
            <a:endParaRPr lang="nn-NO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15C331BC-EEA6-A06C-94CC-8DABBCE321D7}"/>
              </a:ext>
            </a:extLst>
          </p:cNvPr>
          <p:cNvSpPr txBox="1"/>
          <p:nvPr/>
        </p:nvSpPr>
        <p:spPr>
          <a:xfrm>
            <a:off x="652687" y="1680567"/>
            <a:ext cx="1055555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n-NO" b="1" dirty="0">
                <a:latin typeface="Verdana" panose="020B0604030504040204" pitchFamily="34" charset="0"/>
                <a:ea typeface="Verdana" panose="020B0604030504040204" pitchFamily="34" charset="0"/>
              </a:rPr>
              <a:t>Oppvekst og kultur</a:t>
            </a: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</a:rPr>
              <a:t>				101 520 (95 522 – 92 853)</a:t>
            </a:r>
          </a:p>
          <a:p>
            <a:pPr marL="285750" indent="-285750">
              <a:buFontTx/>
              <a:buChar char="-"/>
            </a:pPr>
            <a:r>
              <a:rPr lang="nn-NO" sz="1600" dirty="0">
                <a:latin typeface="Verdana" panose="020B0604030504040204" pitchFamily="34" charset="0"/>
                <a:ea typeface="Verdana" panose="020B0604030504040204" pitchFamily="34" charset="0"/>
              </a:rPr>
              <a:t>Stillingar: 100,22</a:t>
            </a:r>
          </a:p>
          <a:p>
            <a:pPr marL="285750" indent="-285750">
              <a:buFontTx/>
              <a:buChar char="-"/>
            </a:pPr>
            <a:endParaRPr lang="nn-NO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nn-NO" sz="1600" b="1" dirty="0">
                <a:latin typeface="Verdana" panose="020B0604030504040204" pitchFamily="34" charset="0"/>
                <a:ea typeface="Verdana" panose="020B0604030504040204" pitchFamily="34" charset="0"/>
              </a:rPr>
              <a:t>Skuleadministrasjon</a:t>
            </a:r>
            <a:r>
              <a:rPr lang="nn-NO" sz="1600" dirty="0">
                <a:latin typeface="Verdana" panose="020B0604030504040204" pitchFamily="34" charset="0"/>
                <a:ea typeface="Verdana" panose="020B0604030504040204" pitchFamily="34" charset="0"/>
              </a:rPr>
              <a:t>					32 632 (30 324 – 29 562)</a:t>
            </a:r>
          </a:p>
          <a:p>
            <a:pPr marL="285750" indent="-285750">
              <a:buFontTx/>
              <a:buChar char="-"/>
            </a:pPr>
            <a:r>
              <a:rPr lang="nn-NO" sz="1600" dirty="0">
                <a:latin typeface="Verdana" panose="020B0604030504040204" pitchFamily="34" charset="0"/>
                <a:ea typeface="Verdana" panose="020B0604030504040204" pitchFamily="34" charset="0"/>
              </a:rPr>
              <a:t>Stillingar: 10,31</a:t>
            </a:r>
          </a:p>
          <a:p>
            <a:pPr marL="285750" indent="-285750">
              <a:buFontTx/>
              <a:buChar char="-"/>
            </a:pPr>
            <a:endParaRPr lang="nn-NO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nn-NO" sz="1600" dirty="0">
                <a:latin typeface="Verdana" panose="020B0604030504040204" pitchFamily="34" charset="0"/>
                <a:ea typeface="Verdana" panose="020B0604030504040204" pitchFamily="34" charset="0"/>
              </a:rPr>
              <a:t>Innhald:</a:t>
            </a:r>
          </a:p>
          <a:p>
            <a:pPr marL="742950" lvl="1" indent="-285750">
              <a:buFontTx/>
              <a:buChar char="-"/>
            </a:pPr>
            <a:r>
              <a:rPr lang="nn-NO" sz="1600" dirty="0">
                <a:latin typeface="Verdana" panose="020B0604030504040204" pitchFamily="34" charset="0"/>
                <a:ea typeface="Verdana" panose="020B0604030504040204" pitchFamily="34" charset="0"/>
              </a:rPr>
              <a:t>Administrasjon</a:t>
            </a:r>
          </a:p>
          <a:p>
            <a:pPr marL="742950" lvl="1" indent="-285750">
              <a:buFontTx/>
              <a:buChar char="-"/>
            </a:pPr>
            <a:r>
              <a:rPr lang="nn-NO" sz="1600" dirty="0">
                <a:latin typeface="Verdana" panose="020B0604030504040204" pitchFamily="34" charset="0"/>
                <a:ea typeface="Verdana" panose="020B0604030504040204" pitchFamily="34" charset="0"/>
              </a:rPr>
              <a:t>Tilskot private barnehagar m.m.</a:t>
            </a:r>
          </a:p>
          <a:p>
            <a:pPr marL="742950" lvl="1" indent="-285750">
              <a:buFontTx/>
              <a:buChar char="-"/>
            </a:pPr>
            <a:r>
              <a:rPr lang="nn-NO" sz="1600" dirty="0">
                <a:latin typeface="Verdana" panose="020B0604030504040204" pitchFamily="34" charset="0"/>
                <a:ea typeface="Verdana" panose="020B0604030504040204" pitchFamily="34" charset="0"/>
              </a:rPr>
              <a:t>PPT</a:t>
            </a:r>
          </a:p>
          <a:p>
            <a:pPr marL="742950" lvl="1" indent="-285750">
              <a:buFontTx/>
              <a:buChar char="-"/>
            </a:pPr>
            <a:r>
              <a:rPr lang="nn-NO" sz="1600" dirty="0">
                <a:latin typeface="Verdana" panose="020B0604030504040204" pitchFamily="34" charset="0"/>
                <a:ea typeface="Verdana" panose="020B0604030504040204" pitchFamily="34" charset="0"/>
              </a:rPr>
              <a:t>Vaksenopplæring</a:t>
            </a:r>
          </a:p>
          <a:p>
            <a:pPr marL="742950" lvl="1" indent="-285750">
              <a:buFontTx/>
              <a:buChar char="-"/>
            </a:pPr>
            <a:r>
              <a:rPr lang="nn-NO" sz="1600" dirty="0">
                <a:latin typeface="Verdana" panose="020B0604030504040204" pitchFamily="34" charset="0"/>
                <a:ea typeface="Verdana" panose="020B0604030504040204" pitchFamily="34" charset="0"/>
              </a:rPr>
              <a:t>Skyss</a:t>
            </a:r>
          </a:p>
          <a:p>
            <a:pPr marL="742950" lvl="1" indent="-285750">
              <a:buFontTx/>
              <a:buChar char="-"/>
            </a:pPr>
            <a:r>
              <a:rPr lang="nn-NO" sz="1600" dirty="0">
                <a:latin typeface="Verdana" panose="020B0604030504040204" pitchFamily="34" charset="0"/>
                <a:ea typeface="Verdana" panose="020B0604030504040204" pitchFamily="34" charset="0"/>
              </a:rPr>
              <a:t>Helsestasjon</a:t>
            </a:r>
          </a:p>
          <a:p>
            <a:pPr marL="742950" lvl="1" indent="-285750">
              <a:buFontTx/>
              <a:buChar char="-"/>
            </a:pPr>
            <a:r>
              <a:rPr lang="nn-NO" sz="1600" dirty="0">
                <a:latin typeface="Verdana" panose="020B0604030504040204" pitchFamily="34" charset="0"/>
                <a:ea typeface="Verdana" panose="020B0604030504040204" pitchFamily="34" charset="0"/>
              </a:rPr>
              <a:t>Psykolog</a:t>
            </a:r>
          </a:p>
          <a:p>
            <a:pPr marL="742950" lvl="1" indent="-285750">
              <a:buFontTx/>
              <a:buChar char="-"/>
            </a:pPr>
            <a:r>
              <a:rPr lang="nn-NO" sz="1600" dirty="0">
                <a:latin typeface="Verdana" panose="020B0604030504040204" pitchFamily="34" charset="0"/>
                <a:ea typeface="Verdana" panose="020B0604030504040204" pitchFamily="34" charset="0"/>
              </a:rPr>
              <a:t>Kulturskulen</a:t>
            </a:r>
          </a:p>
          <a:p>
            <a:pPr marL="742950" lvl="1" indent="-285750">
              <a:buFontTx/>
              <a:buChar char="-"/>
            </a:pPr>
            <a:endParaRPr lang="nn-NO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200150" lvl="2" indent="-285750">
              <a:buFontTx/>
              <a:buChar char="-"/>
            </a:pPr>
            <a:endParaRPr lang="nn-NO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050" name="Picture 2" descr="OVERSIKTS BILDE AV FITJAR PÅ STORD, LANDSKAPSMOTIV. POSTKORT. FOTO ...">
            <a:extLst>
              <a:ext uri="{FF2B5EF4-FFF2-40B4-BE49-F238E27FC236}">
                <a16:creationId xmlns:a16="http://schemas.microsoft.com/office/drawing/2014/main" id="{259BDC2C-B56D-54F5-3BA5-42FC3F6B6F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 b="15599"/>
          <a:stretch/>
        </p:blipFill>
        <p:spPr bwMode="auto">
          <a:xfrm>
            <a:off x="6096000" y="3334406"/>
            <a:ext cx="4610650" cy="238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587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E4AEBA-FB58-2240-B0C0-45D5CE245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21.11.2023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7676CCD-603A-8444-BCDF-2B772AD620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6</a:t>
            </a:fld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08B1922-D77E-47D2-ACC0-24EAACCA57FB}"/>
              </a:ext>
            </a:extLst>
          </p:cNvPr>
          <p:cNvSpPr txBox="1"/>
          <p:nvPr/>
        </p:nvSpPr>
        <p:spPr>
          <a:xfrm>
            <a:off x="-1514103" y="370357"/>
            <a:ext cx="8043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Oppvekst og kultur</a:t>
            </a:r>
            <a:endParaRPr lang="nn-NO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15C331BC-EEA6-A06C-94CC-8DABBCE321D7}"/>
              </a:ext>
            </a:extLst>
          </p:cNvPr>
          <p:cNvSpPr txBox="1"/>
          <p:nvPr/>
        </p:nvSpPr>
        <p:spPr>
          <a:xfrm>
            <a:off x="536190" y="1822883"/>
            <a:ext cx="1055555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n-NO" b="1" dirty="0" err="1">
                <a:latin typeface="Verdana" panose="020B0604030504040204" pitchFamily="34" charset="0"/>
                <a:ea typeface="Verdana" panose="020B0604030504040204" pitchFamily="34" charset="0"/>
              </a:rPr>
              <a:t>Rimbareid</a:t>
            </a:r>
            <a:r>
              <a:rPr lang="nn-NO" b="1" dirty="0">
                <a:latin typeface="Verdana" panose="020B0604030504040204" pitchFamily="34" charset="0"/>
                <a:ea typeface="Verdana" panose="020B0604030504040204" pitchFamily="34" charset="0"/>
              </a:rPr>
              <a:t> skule</a:t>
            </a: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</a:rPr>
              <a:t>					42 187 (41 578 – 40 193)</a:t>
            </a:r>
          </a:p>
          <a:p>
            <a:pPr marL="285750" indent="-285750">
              <a:buFontTx/>
              <a:buChar char="-"/>
            </a:pPr>
            <a:r>
              <a:rPr lang="nn-NO" sz="1600" dirty="0">
                <a:latin typeface="Verdana" panose="020B0604030504040204" pitchFamily="34" charset="0"/>
                <a:ea typeface="Verdana" panose="020B0604030504040204" pitchFamily="34" charset="0"/>
              </a:rPr>
              <a:t>Stillingar: 58,19</a:t>
            </a:r>
          </a:p>
          <a:p>
            <a:pPr marL="285750" indent="-285750">
              <a:buFontTx/>
              <a:buChar char="-"/>
            </a:pPr>
            <a:r>
              <a:rPr lang="nn-NO" sz="1600" dirty="0">
                <a:latin typeface="Verdana" panose="020B0604030504040204" pitchFamily="34" charset="0"/>
                <a:ea typeface="Verdana" panose="020B0604030504040204" pitchFamily="34" charset="0"/>
              </a:rPr>
              <a:t>Elevar: 357</a:t>
            </a:r>
          </a:p>
          <a:p>
            <a:pPr marL="285750" indent="-285750">
              <a:buFontTx/>
              <a:buChar char="-"/>
            </a:pPr>
            <a:endParaRPr lang="nn-NO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nn-NO" sz="1600" dirty="0">
                <a:latin typeface="Verdana" panose="020B0604030504040204" pitchFamily="34" charset="0"/>
                <a:ea typeface="Verdana" panose="020B0604030504040204" pitchFamily="34" charset="0"/>
              </a:rPr>
              <a:t>Innhald:</a:t>
            </a:r>
          </a:p>
          <a:p>
            <a:pPr marL="742950" lvl="1" indent="-285750">
              <a:buFontTx/>
              <a:buChar char="-"/>
            </a:pPr>
            <a:r>
              <a:rPr lang="nn-NO" sz="1600" dirty="0">
                <a:latin typeface="Verdana" panose="020B0604030504040204" pitchFamily="34" charset="0"/>
                <a:ea typeface="Verdana" panose="020B0604030504040204" pitchFamily="34" charset="0"/>
              </a:rPr>
              <a:t>Grunnskule 1-10</a:t>
            </a:r>
          </a:p>
          <a:p>
            <a:pPr marL="742950" lvl="1" indent="-285750">
              <a:buFontTx/>
              <a:buChar char="-"/>
            </a:pPr>
            <a:r>
              <a:rPr lang="nn-NO" sz="1600" dirty="0">
                <a:latin typeface="Verdana" panose="020B0604030504040204" pitchFamily="34" charset="0"/>
                <a:ea typeface="Verdana" panose="020B0604030504040204" pitchFamily="34" charset="0"/>
              </a:rPr>
              <a:t>SFO</a:t>
            </a:r>
          </a:p>
          <a:p>
            <a:pPr marL="285750" indent="-285750">
              <a:buFontTx/>
              <a:buChar char="-"/>
            </a:pPr>
            <a:endParaRPr lang="nn-NO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4C7F8A2-3379-E196-37BA-411D18D1FE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59" t="29153" r="7552" b="14491"/>
          <a:stretch/>
        </p:blipFill>
        <p:spPr>
          <a:xfrm>
            <a:off x="3421117" y="2372842"/>
            <a:ext cx="8579101" cy="409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91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E4AEBA-FB58-2240-B0C0-45D5CE245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21.11.2023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7676CCD-603A-8444-BCDF-2B772AD620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7</a:t>
            </a:fld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08B1922-D77E-47D2-ACC0-24EAACCA57FB}"/>
              </a:ext>
            </a:extLst>
          </p:cNvPr>
          <p:cNvSpPr txBox="1"/>
          <p:nvPr/>
        </p:nvSpPr>
        <p:spPr>
          <a:xfrm>
            <a:off x="-1624462" y="418628"/>
            <a:ext cx="8043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Oppvekst og kultur</a:t>
            </a:r>
            <a:endParaRPr lang="nn-NO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15C331BC-EEA6-A06C-94CC-8DABBCE321D7}"/>
              </a:ext>
            </a:extLst>
          </p:cNvPr>
          <p:cNvSpPr txBox="1"/>
          <p:nvPr/>
        </p:nvSpPr>
        <p:spPr>
          <a:xfrm>
            <a:off x="536190" y="1607332"/>
            <a:ext cx="10555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nn-NO" sz="1600" b="1" dirty="0">
                <a:latin typeface="Verdana" panose="020B0604030504040204" pitchFamily="34" charset="0"/>
                <a:ea typeface="Verdana" panose="020B0604030504040204" pitchFamily="34" charset="0"/>
              </a:rPr>
              <a:t>Øvrebygda skule</a:t>
            </a:r>
            <a:r>
              <a:rPr lang="nn-NO" sz="1600" dirty="0">
                <a:latin typeface="Verdana" panose="020B0604030504040204" pitchFamily="34" charset="0"/>
                <a:ea typeface="Verdana" panose="020B0604030504040204" pitchFamily="34" charset="0"/>
              </a:rPr>
              <a:t>					7 927 (7 225 – 7 184)</a:t>
            </a:r>
          </a:p>
          <a:p>
            <a:pPr marL="285750" indent="-285750">
              <a:buFontTx/>
              <a:buChar char="-"/>
            </a:pPr>
            <a:r>
              <a:rPr lang="nn-NO" sz="1600" dirty="0">
                <a:latin typeface="Verdana" panose="020B0604030504040204" pitchFamily="34" charset="0"/>
                <a:ea typeface="Verdana" panose="020B0604030504040204" pitchFamily="34" charset="0"/>
              </a:rPr>
              <a:t>Stillingar: 10,40</a:t>
            </a:r>
          </a:p>
          <a:p>
            <a:pPr marL="285750" indent="-285750">
              <a:buFontTx/>
              <a:buChar char="-"/>
            </a:pPr>
            <a:r>
              <a:rPr lang="nn-NO" sz="1600" dirty="0">
                <a:latin typeface="Verdana" panose="020B0604030504040204" pitchFamily="34" charset="0"/>
                <a:ea typeface="Verdana" panose="020B0604030504040204" pitchFamily="34" charset="0"/>
              </a:rPr>
              <a:t>Elevar: 44	</a:t>
            </a:r>
          </a:p>
          <a:p>
            <a:pPr lvl="1"/>
            <a:endParaRPr lang="nn-NO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200150" lvl="2" indent="-285750">
              <a:buFontTx/>
              <a:buChar char="-"/>
            </a:pPr>
            <a:endParaRPr lang="nn-NO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D0B51AE8-39C2-D761-53AE-1D2511ACBD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901" t="30757" r="7737" b="19990"/>
          <a:stretch/>
        </p:blipFill>
        <p:spPr>
          <a:xfrm>
            <a:off x="2688389" y="2593428"/>
            <a:ext cx="8967421" cy="373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88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E4AEBA-FB58-2240-B0C0-45D5CE245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21.11.2023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7676CCD-603A-8444-BCDF-2B772AD620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8</a:t>
            </a:fld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08B1922-D77E-47D2-ACC0-24EAACCA57FB}"/>
              </a:ext>
            </a:extLst>
          </p:cNvPr>
          <p:cNvSpPr txBox="1"/>
          <p:nvPr/>
        </p:nvSpPr>
        <p:spPr>
          <a:xfrm>
            <a:off x="-1490455" y="420665"/>
            <a:ext cx="8043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Oppvekst og kultur</a:t>
            </a:r>
            <a:endParaRPr lang="nn-NO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15C331BC-EEA6-A06C-94CC-8DABBCE321D7}"/>
              </a:ext>
            </a:extLst>
          </p:cNvPr>
          <p:cNvSpPr txBox="1"/>
          <p:nvPr/>
        </p:nvSpPr>
        <p:spPr>
          <a:xfrm>
            <a:off x="613273" y="1299478"/>
            <a:ext cx="105555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n-NO" b="1" dirty="0">
                <a:latin typeface="Verdana" panose="020B0604030504040204" pitchFamily="34" charset="0"/>
                <a:ea typeface="Verdana" panose="020B0604030504040204" pitchFamily="34" charset="0"/>
              </a:rPr>
              <a:t>Selevik skule	</a:t>
            </a: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</a:rPr>
              <a:t>					5 037 (5 000 – 5 077)</a:t>
            </a:r>
          </a:p>
          <a:p>
            <a:pPr marL="285750" indent="-285750">
              <a:buFontTx/>
              <a:buChar char="-"/>
            </a:pPr>
            <a:r>
              <a:rPr lang="nn-NO" sz="1600" dirty="0">
                <a:latin typeface="Verdana" panose="020B0604030504040204" pitchFamily="34" charset="0"/>
                <a:ea typeface="Verdana" panose="020B0604030504040204" pitchFamily="34" charset="0"/>
              </a:rPr>
              <a:t>Stillingar: 6,30</a:t>
            </a:r>
          </a:p>
          <a:p>
            <a:pPr marL="285750" indent="-285750">
              <a:buFontTx/>
              <a:buChar char="-"/>
            </a:pPr>
            <a:r>
              <a:rPr lang="nn-NO" sz="1600" dirty="0">
                <a:latin typeface="Verdana" panose="020B0604030504040204" pitchFamily="34" charset="0"/>
                <a:ea typeface="Verdana" panose="020B0604030504040204" pitchFamily="34" charset="0"/>
              </a:rPr>
              <a:t>Elevar: 22</a:t>
            </a:r>
          </a:p>
          <a:p>
            <a:pPr marL="285750" indent="-285750">
              <a:buFontTx/>
              <a:buChar char="-"/>
            </a:pPr>
            <a:endParaRPr lang="nn-NO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D9CFCBCC-5A6E-E931-52AA-6A63C4627E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59" t="22387" r="7681" b="29153"/>
          <a:stretch/>
        </p:blipFill>
        <p:spPr>
          <a:xfrm>
            <a:off x="2377989" y="1889527"/>
            <a:ext cx="8638490" cy="3563007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D708239D-72EC-30B3-1488-2180DF3CC7D7}"/>
              </a:ext>
            </a:extLst>
          </p:cNvPr>
          <p:cNvSpPr txBox="1"/>
          <p:nvPr/>
        </p:nvSpPr>
        <p:spPr>
          <a:xfrm>
            <a:off x="1127235" y="5830906"/>
            <a:ext cx="6842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dirty="0">
                <a:hlinkClick r:id="rId4"/>
              </a:rPr>
              <a:t>Strukturplan for </a:t>
            </a:r>
            <a:r>
              <a:rPr lang="nn-NO" dirty="0" err="1">
                <a:hlinkClick r:id="rId4"/>
              </a:rPr>
              <a:t>skule_Fitjar</a:t>
            </a:r>
            <a:r>
              <a:rPr lang="nn-NO" dirty="0">
                <a:hlinkClick r:id="rId4"/>
              </a:rPr>
              <a:t> kommune 2023 - 2029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51037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E4AEBA-FB58-2240-B0C0-45D5CE245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21.11.2023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7676CCD-603A-8444-BCDF-2B772AD620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9</a:t>
            </a:fld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08B1922-D77E-47D2-ACC0-24EAACCA57FB}"/>
              </a:ext>
            </a:extLst>
          </p:cNvPr>
          <p:cNvSpPr txBox="1"/>
          <p:nvPr/>
        </p:nvSpPr>
        <p:spPr>
          <a:xfrm>
            <a:off x="-1521986" y="475003"/>
            <a:ext cx="8043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Oppvekst og kultur</a:t>
            </a:r>
            <a:endParaRPr lang="nn-NO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15C331BC-EEA6-A06C-94CC-8DABBCE321D7}"/>
              </a:ext>
            </a:extLst>
          </p:cNvPr>
          <p:cNvSpPr txBox="1"/>
          <p:nvPr/>
        </p:nvSpPr>
        <p:spPr>
          <a:xfrm>
            <a:off x="908608" y="1697464"/>
            <a:ext cx="105555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nn-NO" sz="1600" b="1" dirty="0">
                <a:latin typeface="Verdana" panose="020B0604030504040204" pitchFamily="34" charset="0"/>
                <a:ea typeface="Verdana" panose="020B0604030504040204" pitchFamily="34" charset="0"/>
              </a:rPr>
              <a:t>Svingen barnehage</a:t>
            </a:r>
            <a:r>
              <a:rPr lang="nn-NO" sz="1600" dirty="0">
                <a:latin typeface="Verdana" panose="020B0604030504040204" pitchFamily="34" charset="0"/>
                <a:ea typeface="Verdana" panose="020B0604030504040204" pitchFamily="34" charset="0"/>
              </a:rPr>
              <a:t>		    			    10 067 (8 262 – 8 003)</a:t>
            </a:r>
          </a:p>
          <a:p>
            <a:pPr marL="285750" indent="-285750">
              <a:buFontTx/>
              <a:buChar char="-"/>
            </a:pPr>
            <a:r>
              <a:rPr lang="nn-NO" sz="1600" dirty="0">
                <a:latin typeface="Verdana" panose="020B0604030504040204" pitchFamily="34" charset="0"/>
                <a:ea typeface="Verdana" panose="020B0604030504040204" pitchFamily="34" charset="0"/>
              </a:rPr>
              <a:t>Stillingar: 16,63Barnehagebarn: 53 (frå 01.01.24)</a:t>
            </a:r>
          </a:p>
          <a:p>
            <a:pPr marL="285750" indent="-285750">
              <a:buFontTx/>
              <a:buChar char="-"/>
            </a:pPr>
            <a:endParaRPr lang="nn-NO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endParaRPr lang="nn-NO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endParaRPr lang="nn-NO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endParaRPr lang="nn-NO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endParaRPr lang="nn-NO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endParaRPr lang="nn-NO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endParaRPr lang="nn-NO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nn-NO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200150" lvl="2" indent="-285750">
              <a:buFontTx/>
              <a:buChar char="-"/>
            </a:pPr>
            <a:endParaRPr lang="nn-NO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3EF6DC8-6DD8-1C06-930C-7A2BA2B32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2041">
            <a:off x="3203915" y="3078883"/>
            <a:ext cx="4068091" cy="305106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934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itjar kommune PP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D87"/>
      </a:accent1>
      <a:accent2>
        <a:srgbClr val="FAB900"/>
      </a:accent2>
      <a:accent3>
        <a:srgbClr val="87A5C3"/>
      </a:accent3>
      <a:accent4>
        <a:srgbClr val="559B71"/>
      </a:accent4>
      <a:accent5>
        <a:srgbClr val="DC9B59"/>
      </a:accent5>
      <a:accent6>
        <a:srgbClr val="DC4F55"/>
      </a:accent6>
      <a:hlink>
        <a:srgbClr val="002C86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A14F175A303BE4495EAA409C91AAD3A" ma:contentTypeVersion="5" ma:contentTypeDescription="Opprett et nytt dokument." ma:contentTypeScope="" ma:versionID="4f1ebc32d46a37507df6d0d446b113cd">
  <xsd:schema xmlns:xsd="http://www.w3.org/2001/XMLSchema" xmlns:xs="http://www.w3.org/2001/XMLSchema" xmlns:p="http://schemas.microsoft.com/office/2006/metadata/properties" xmlns:ns2="961c0ab2-685a-4b0d-9522-e6990fec7890" xmlns:ns3="7702f233-8592-462a-b824-ce21da46c281" targetNamespace="http://schemas.microsoft.com/office/2006/metadata/properties" ma:root="true" ma:fieldsID="f23bb86fb00071a6aeda5abd38f5a730" ns2:_="" ns3:_="">
    <xsd:import namespace="961c0ab2-685a-4b0d-9522-e6990fec7890"/>
    <xsd:import namespace="7702f233-8592-462a-b824-ce21da46c2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1c0ab2-685a-4b0d-9522-e6990fec78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02f233-8592-462a-b824-ce21da46c28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C24878-E068-455E-8ED9-4FA5544B14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DC8DB3-C4C8-4DE1-8B47-F7022E7D66E5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961c0ab2-685a-4b0d-9522-e6990fec7890"/>
    <ds:schemaRef ds:uri="http://purl.org/dc/dcmitype/"/>
    <ds:schemaRef ds:uri="7702f233-8592-462a-b824-ce21da46c281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9910C5A-5DDD-4334-B9D9-5539CB9E60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1c0ab2-685a-4b0d-9522-e6990fec7890"/>
    <ds:schemaRef ds:uri="7702f233-8592-462a-b824-ce21da46c2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9853</TotalTime>
  <Words>810</Words>
  <Application>Microsoft Office PowerPoint</Application>
  <PresentationFormat>Widescreen</PresentationFormat>
  <Paragraphs>155</Paragraphs>
  <Slides>12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9" baseType="lpstr">
      <vt:lpstr>Arial</vt:lpstr>
      <vt:lpstr>Calibri</vt:lpstr>
      <vt:lpstr>Franklin Gothic Book</vt:lpstr>
      <vt:lpstr>Segoe UI</vt:lpstr>
      <vt:lpstr>Symbol</vt:lpstr>
      <vt:lpstr>Verdana</vt:lpstr>
      <vt:lpstr>Office-tema</vt:lpstr>
      <vt:lpstr>Kommunedirektøren sitt framlegg til budsjett 2024 og økonomiplan 2024 - 2027  Presentasjon for utval for oppvekst og omsorg</vt:lpstr>
      <vt:lpstr>PowerPoint-presentasjon</vt:lpstr>
      <vt:lpstr>PowerPoint-presentasjon</vt:lpstr>
      <vt:lpstr>Utfordring i etaten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Jon Olav Rolfsnes</dc:creator>
  <cp:lastModifiedBy>Trond Salmo</cp:lastModifiedBy>
  <cp:revision>180</cp:revision>
  <dcterms:created xsi:type="dcterms:W3CDTF">2019-06-21T08:17:48Z</dcterms:created>
  <dcterms:modified xsi:type="dcterms:W3CDTF">2023-11-21T09:14:32Z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0x010100CA14F175A303BE4495EAA409C91AAD3A</vt:lpwstr>
  </property>
</Properties>
</file>