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83" r:id="rId5"/>
    <p:sldId id="316" r:id="rId6"/>
    <p:sldId id="313" r:id="rId7"/>
    <p:sldId id="301" r:id="rId8"/>
    <p:sldId id="303" r:id="rId9"/>
    <p:sldId id="304" r:id="rId10"/>
    <p:sldId id="305" r:id="rId11"/>
    <p:sldId id="306" r:id="rId12"/>
    <p:sldId id="308" r:id="rId13"/>
    <p:sldId id="300" r:id="rId14"/>
    <p:sldId id="314" r:id="rId15"/>
    <p:sldId id="315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Karsten Raunholm" initials="JK" lastIdx="1" clrIdx="0">
    <p:extLst>
      <p:ext uri="{19B8F6BF-5375-455C-9EA6-DF929625EA0E}">
        <p15:presenceInfo xmlns:p15="http://schemas.microsoft.com/office/powerpoint/2012/main" userId="S::jora@fitjar.kommune.no::903c27f2-869f-488f-a6a0-c487dc5b2a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1"/>
    <a:srgbClr val="86A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83091" autoAdjust="0"/>
  </p:normalViewPr>
  <p:slideViewPr>
    <p:cSldViewPr snapToGrid="0" snapToObjects="1">
      <p:cViewPr varScale="1">
        <p:scale>
          <a:sx n="93" d="100"/>
          <a:sy n="9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sa\Downloads\13600_20221024-1404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/>
              <a:t>67 år og eldre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Personer!$C$8</c:f>
              <c:strCache>
                <c:ptCount val="1"/>
                <c:pt idx="0">
                  <c:v>67-79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7267080745341651E-2"/>
                  <c:y val="-5.9829059829059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FA-4EDB-BE24-A65B9FF24066}"/>
                </c:ext>
              </c:extLst>
            </c:dLbl>
            <c:dLbl>
              <c:idx val="20"/>
              <c:layout>
                <c:manualLayout>
                  <c:x val="-2.7356321690525903E-2"/>
                  <c:y val="-5.65918067144718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FA-4EDB-BE24-A65B9FF24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Personer!$D$7:$X$7</c:f>
              <c:strCache>
                <c:ptCount val="2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</c:strCache>
            </c:strRef>
          </c:cat>
          <c:val>
            <c:numRef>
              <c:f>Personer!$D$8:$X$8</c:f>
              <c:numCache>
                <c:formatCode>0</c:formatCode>
                <c:ptCount val="21"/>
                <c:pt idx="0">
                  <c:v>296</c:v>
                </c:pt>
                <c:pt idx="1">
                  <c:v>313</c:v>
                </c:pt>
                <c:pt idx="2">
                  <c:v>347</c:v>
                </c:pt>
                <c:pt idx="3">
                  <c:v>374</c:v>
                </c:pt>
                <c:pt idx="4">
                  <c:v>391</c:v>
                </c:pt>
                <c:pt idx="5">
                  <c:v>415</c:v>
                </c:pt>
                <c:pt idx="6">
                  <c:v>449</c:v>
                </c:pt>
                <c:pt idx="7">
                  <c:v>450</c:v>
                </c:pt>
                <c:pt idx="8">
                  <c:v>476</c:v>
                </c:pt>
                <c:pt idx="9">
                  <c:v>486</c:v>
                </c:pt>
                <c:pt idx="10">
                  <c:v>488</c:v>
                </c:pt>
                <c:pt idx="11">
                  <c:v>491</c:v>
                </c:pt>
                <c:pt idx="12">
                  <c:v>497</c:v>
                </c:pt>
                <c:pt idx="13">
                  <c:v>499</c:v>
                </c:pt>
                <c:pt idx="14">
                  <c:v>496</c:v>
                </c:pt>
                <c:pt idx="15">
                  <c:v>495</c:v>
                </c:pt>
                <c:pt idx="16">
                  <c:v>483</c:v>
                </c:pt>
                <c:pt idx="17">
                  <c:v>485</c:v>
                </c:pt>
                <c:pt idx="18">
                  <c:v>473</c:v>
                </c:pt>
                <c:pt idx="19">
                  <c:v>468</c:v>
                </c:pt>
                <c:pt idx="20">
                  <c:v>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FA-4EDB-BE24-A65B9FF24066}"/>
            </c:ext>
          </c:extLst>
        </c:ser>
        <c:ser>
          <c:idx val="1"/>
          <c:order val="1"/>
          <c:tx>
            <c:strRef>
              <c:f>Personer!$C$9</c:f>
              <c:strCache>
                <c:ptCount val="1"/>
                <c:pt idx="0">
                  <c:v>80-89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1055900621118012E-2"/>
                  <c:y val="-7.26495726495726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FA-4EDB-BE24-A65B9FF24066}"/>
                </c:ext>
              </c:extLst>
            </c:dLbl>
            <c:dLbl>
              <c:idx val="20"/>
              <c:layout>
                <c:manualLayout>
                  <c:x val="-3.1459769944104987E-2"/>
                  <c:y val="-5.23998210319183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FA-4EDB-BE24-A65B9FF24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Personer!$D$7:$X$7</c:f>
              <c:strCache>
                <c:ptCount val="2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</c:strCache>
            </c:strRef>
          </c:cat>
          <c:val>
            <c:numRef>
              <c:f>Personer!$D$9:$X$9</c:f>
              <c:numCache>
                <c:formatCode>0</c:formatCode>
                <c:ptCount val="21"/>
                <c:pt idx="0">
                  <c:v>101</c:v>
                </c:pt>
                <c:pt idx="1">
                  <c:v>100</c:v>
                </c:pt>
                <c:pt idx="2">
                  <c:v>98</c:v>
                </c:pt>
                <c:pt idx="3">
                  <c:v>101</c:v>
                </c:pt>
                <c:pt idx="4">
                  <c:v>103</c:v>
                </c:pt>
                <c:pt idx="5">
                  <c:v>102</c:v>
                </c:pt>
                <c:pt idx="6">
                  <c:v>101</c:v>
                </c:pt>
                <c:pt idx="7">
                  <c:v>108</c:v>
                </c:pt>
                <c:pt idx="8">
                  <c:v>115</c:v>
                </c:pt>
                <c:pt idx="9">
                  <c:v>118</c:v>
                </c:pt>
                <c:pt idx="10">
                  <c:v>129</c:v>
                </c:pt>
                <c:pt idx="11">
                  <c:v>144</c:v>
                </c:pt>
                <c:pt idx="12">
                  <c:v>158</c:v>
                </c:pt>
                <c:pt idx="13">
                  <c:v>169</c:v>
                </c:pt>
                <c:pt idx="14">
                  <c:v>186</c:v>
                </c:pt>
                <c:pt idx="15">
                  <c:v>203</c:v>
                </c:pt>
                <c:pt idx="16">
                  <c:v>225</c:v>
                </c:pt>
                <c:pt idx="17">
                  <c:v>232</c:v>
                </c:pt>
                <c:pt idx="18">
                  <c:v>249</c:v>
                </c:pt>
                <c:pt idx="19">
                  <c:v>265</c:v>
                </c:pt>
                <c:pt idx="20">
                  <c:v>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9FA-4EDB-BE24-A65B9FF24066}"/>
            </c:ext>
          </c:extLst>
        </c:ser>
        <c:ser>
          <c:idx val="2"/>
          <c:order val="2"/>
          <c:tx>
            <c:strRef>
              <c:f>Personer!$C$10</c:f>
              <c:strCache>
                <c:ptCount val="1"/>
                <c:pt idx="0">
                  <c:v>90 år eller eldre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6915113871635612E-2"/>
                  <c:y val="-2.9914529914529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FA-4EDB-BE24-A65B9FF24066}"/>
                </c:ext>
              </c:extLst>
            </c:dLbl>
            <c:dLbl>
              <c:idx val="20"/>
              <c:layout>
                <c:manualLayout>
                  <c:x val="-2.4844720496894408E-2"/>
                  <c:y val="-5.12820512820513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FA-4EDB-BE24-A65B9FF24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Personer!$D$7:$X$7</c:f>
              <c:strCache>
                <c:ptCount val="2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</c:strCache>
            </c:strRef>
          </c:cat>
          <c:val>
            <c:numRef>
              <c:f>Personer!$D$10:$X$10</c:f>
              <c:numCache>
                <c:formatCode>0</c:formatCode>
                <c:ptCount val="21"/>
                <c:pt idx="0">
                  <c:v>27</c:v>
                </c:pt>
                <c:pt idx="1">
                  <c:v>29</c:v>
                </c:pt>
                <c:pt idx="2">
                  <c:v>33</c:v>
                </c:pt>
                <c:pt idx="3">
                  <c:v>29</c:v>
                </c:pt>
                <c:pt idx="4">
                  <c:v>24</c:v>
                </c:pt>
                <c:pt idx="5">
                  <c:v>27</c:v>
                </c:pt>
                <c:pt idx="6">
                  <c:v>29</c:v>
                </c:pt>
                <c:pt idx="7">
                  <c:v>29</c:v>
                </c:pt>
                <c:pt idx="8">
                  <c:v>30</c:v>
                </c:pt>
                <c:pt idx="9">
                  <c:v>29</c:v>
                </c:pt>
                <c:pt idx="10">
                  <c:v>31</c:v>
                </c:pt>
                <c:pt idx="11">
                  <c:v>29</c:v>
                </c:pt>
                <c:pt idx="12">
                  <c:v>27</c:v>
                </c:pt>
                <c:pt idx="13">
                  <c:v>26</c:v>
                </c:pt>
                <c:pt idx="14">
                  <c:v>29</c:v>
                </c:pt>
                <c:pt idx="15">
                  <c:v>29</c:v>
                </c:pt>
                <c:pt idx="16">
                  <c:v>30</c:v>
                </c:pt>
                <c:pt idx="17">
                  <c:v>33</c:v>
                </c:pt>
                <c:pt idx="18">
                  <c:v>37</c:v>
                </c:pt>
                <c:pt idx="19">
                  <c:v>39</c:v>
                </c:pt>
                <c:pt idx="20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9FA-4EDB-BE24-A65B9FF24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447832"/>
        <c:axId val="691449472"/>
      </c:lineChart>
      <c:catAx>
        <c:axId val="69144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449472"/>
        <c:crosses val="autoZero"/>
        <c:auto val="1"/>
        <c:lblAlgn val="ctr"/>
        <c:lblOffset val="100"/>
        <c:noMultiLvlLbl val="0"/>
      </c:catAx>
      <c:valAx>
        <c:axId val="69144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44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533F-06C0-694E-91F2-2F144580C27C}" type="datetimeFigureOut">
              <a:rPr lang="nb-NO" smtClean="0"/>
              <a:t>21.11.2023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7276C-AE21-1544-BB2C-5D6BB5C35B6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279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1399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368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166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789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119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892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8243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864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2577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256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031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EEE35ED8-BFEF-EB40-8B43-4D04CB0E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A7C2"/>
                </a:solidFill>
              </a:defRPr>
            </a:lvl1pPr>
          </a:lstStyle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945A18FB-7185-7044-85A0-F2989EC47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030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2AF3C1-9E88-2947-BB9F-1B665B63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40988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063F8A-ACD9-3146-8B6B-D7603F14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2"/>
            <a:ext cx="5083175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4FFC3C-FF8F-F74C-B30D-25465C0C5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221036"/>
            <a:ext cx="5083175" cy="32183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467693-381D-F145-A106-78A3E8D35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46402"/>
            <a:ext cx="5183188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E63F49-46FB-EC41-9DAF-D84A70671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1036"/>
            <a:ext cx="5183188" cy="32183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A8874EEC-ED73-E44A-AA62-3E43C85D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E11BA044-BF68-8342-BCE0-242A44FD7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C076FF3D-824D-D44B-8868-A34C44D8C0E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787813" y="2446402"/>
            <a:ext cx="5181600" cy="399296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8401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2A5F8-7576-364C-B144-CC1DB39B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406778AC-7F26-9943-853C-57058E10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382993-EAED-BD42-B905-F10A6F8EC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469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85F6F6-20B3-AD43-93B9-EC929F77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90EF9-775E-2D45-9DED-E237A3A41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402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BF26D09-7DBF-6740-9BA7-E9F1000B8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5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A355FAF8-8FF8-F24C-A7F7-6BA7F261305A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70866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37" name="Plassholder for dato 36">
            <a:extLst>
              <a:ext uri="{FF2B5EF4-FFF2-40B4-BE49-F238E27FC236}">
                <a16:creationId xmlns:a16="http://schemas.microsoft.com/office/drawing/2014/main" id="{1653B0A3-8A87-E14E-8DF2-434C6433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38" name="Plassholder for lysbildenummer 37">
            <a:extLst>
              <a:ext uri="{FF2B5EF4-FFF2-40B4-BE49-F238E27FC236}">
                <a16:creationId xmlns:a16="http://schemas.microsoft.com/office/drawing/2014/main" id="{6795A824-77B6-AD49-BB94-FEFB49182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0" name="Grafikk 39">
            <a:extLst>
              <a:ext uri="{FF2B5EF4-FFF2-40B4-BE49-F238E27FC236}">
                <a16:creationId xmlns:a16="http://schemas.microsoft.com/office/drawing/2014/main" id="{2CCEB1E2-6133-0B4E-B725-3EE7BBCEE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C85276-6B3E-234C-8180-6D995775CB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4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4CEA4FB1-7327-A841-B39A-38E664DAA6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77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12" name="Plassholder for bilde 4">
            <a:extLst>
              <a:ext uri="{FF2B5EF4-FFF2-40B4-BE49-F238E27FC236}">
                <a16:creationId xmlns:a16="http://schemas.microsoft.com/office/drawing/2014/main" id="{7921462A-E334-BC40-9754-75CBE5922D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45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5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0E5F109F-57BA-884B-9EAE-BD5FFFE326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4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CB5CF3-4A84-FF45-809F-2045CA3C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A74A36-AE30-DD42-95AE-50EB51E1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46404"/>
            <a:ext cx="10439400" cy="39929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06980C34-22C3-964D-848F-233E03FA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F8315672-5ECA-3949-AD15-AD1811092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79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6402"/>
            <a:ext cx="5181600" cy="39929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01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2446402"/>
            <a:ext cx="3300230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9356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739CFF65-3AF8-2A4D-AC7C-81874B62B27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04313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4785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5105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93F7FFC-8C9F-5149-A569-B49E0574E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0070" y="1232451"/>
            <a:ext cx="4833729" cy="4782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3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2F8DA04-AA5F-1846-B5D5-A1709500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AEE05F-6E37-334E-820C-BF451D123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4"/>
            <a:ext cx="10439400" cy="407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0CDD40-0145-C949-AF4B-2641688DE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1612" y="418628"/>
            <a:ext cx="1053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6A7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6B4AAE-417E-6840-951F-FE07DDDF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9681" y="418628"/>
            <a:ext cx="524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A7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7790E17B-E3CD-0F47-A451-B219FF456A8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52" r:id="rId7"/>
    <p:sldLayoutId id="2147483667" r:id="rId8"/>
    <p:sldLayoutId id="2147483666" r:id="rId9"/>
    <p:sldLayoutId id="2147483653" r:id="rId10"/>
    <p:sldLayoutId id="2147483654" r:id="rId11"/>
    <p:sldLayoutId id="2147483655" r:id="rId12"/>
    <p:sldLayoutId id="214748366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cid:IMG_05891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cid:IMG_02261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cid:IMG_02111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cid:image002.jpg@01D8D717.5CCDF2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cid:image004.jpg@01D8D717.5CCDF210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66B3A7-41D0-6B46-89E6-F2A83B7B2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42" y="1804912"/>
            <a:ext cx="11093116" cy="2387600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Kommunedirektøren sitt framlegg til budsjett 2024 og økonomiplan 2024 - 2027</a:t>
            </a:r>
            <a:br>
              <a:rPr lang="nb-NO" dirty="0"/>
            </a:br>
            <a:br>
              <a:rPr lang="nb-NO" dirty="0"/>
            </a:br>
            <a:r>
              <a:rPr lang="nb-NO" sz="2400" dirty="0"/>
              <a:t>Presentasjon i </a:t>
            </a:r>
            <a:r>
              <a:rPr lang="nb-NO" sz="2400" dirty="0" err="1"/>
              <a:t>utval</a:t>
            </a:r>
            <a:r>
              <a:rPr lang="nb-NO" sz="2400" dirty="0"/>
              <a:t> for oppvekst og omsorg 15. november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2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2175028" y="1413051"/>
            <a:ext cx="804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Helse og sosial</a:t>
            </a:r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C331BC-EEA6-A06C-94CC-8DABBCE321D7}"/>
              </a:ext>
            </a:extLst>
          </p:cNvPr>
          <p:cNvSpPr txBox="1"/>
          <p:nvPr/>
        </p:nvSpPr>
        <p:spPr>
          <a:xfrm>
            <a:off x="818225" y="2277367"/>
            <a:ext cx="105555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Investeringar:</a:t>
            </a: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1134D6C-9107-CB96-31E0-4D6986035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184" y="2658618"/>
            <a:ext cx="9777941" cy="19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9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6E0629-CECF-09BF-06E6-EF2387E8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Tiltak i helse og omsorg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6D4F25-8C6D-4429-B616-F1D6CF402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1463"/>
            <a:ext cx="10439400" cy="4357909"/>
          </a:xfrm>
        </p:spPr>
        <p:txBody>
          <a:bodyPr/>
          <a:lstStyle/>
          <a:p>
            <a:r>
              <a:rPr lang="nn-N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Styrke med 30 % ergoterapeut kr 186 992,-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	                                                                Fitjar kommune har eit mål om at eldre skal bu lengst mogleg heime, og at ein skal ta i bruk brukarane sine ressursar, jf. kommuneplanen sin samfunnsdel og helse- og omsorgsplan. Etterspurnaden etter hjelpemiddel og tilrettelegging har auka monaleg og skal ein klare å stette målsetting og etterspurnad ser ein at det er behov for å auke ergoterapeutstillinga med 30 % stilling, slik at ein har ei 100 % stilling. Tenesta har og mange saker med hjelpemiddel og tilrettelegging for barn og unge. 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Generelle eittårige </a:t>
            </a:r>
            <a:r>
              <a:rPr lang="nn-NO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nedtrekk</a:t>
            </a:r>
            <a:r>
              <a:rPr lang="nn-N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i helse, sosial og omsorg: kr 200 000 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Reversering av innsparinga: forventa betring i sjukefråvær i pleie og omsorg: kr 149 562,- </a:t>
            </a: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2DFCDD-6D6D-F6BB-F374-CF7ABEAB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299EF71-1EA7-03AF-CBC8-D8E6B03AC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027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069EF-B70D-9262-3481-072A6A6A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Innmeldte saker etter budsjettframlegget 31.10.23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8B3D36-5F09-0631-A264-22A73D75E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Vil vera behov for kjøp av tenester til avlastning for 2-3 personar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Behov for å auke opp kommuneoverlegefunksjon til min. 50 %, dette generere behov for min ein ekstra fastlege og auke i bemanning for kontorpersonell. Stipulert kostnad  1,5 mill. i 2024</a:t>
            </a:r>
          </a:p>
          <a:p>
            <a:endParaRPr lang="nn-NO" dirty="0"/>
          </a:p>
          <a:p>
            <a:r>
              <a:rPr lang="nn-NO" dirty="0"/>
              <a:t>Bør takast med i det vidare budsjettarbeidet</a:t>
            </a: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BBC93C-C6DD-C4E6-DE35-0FDBD68E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0E3FE4C-ACC3-B444-7770-E2EF7EC13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95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B7259F-CC39-4A41-26F4-93ECDC51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Målsetting for helse, sosial og omsorg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5331F3-E993-38A2-2884-A089DE4D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Digitalisering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Digitalisering - tilpassar tenestene til innbyggjarane sine behov, med meir effektive og nyskapande tenester.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Omsorgsteknologi -  bidra til trygge og tilpassa tenester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Kompetanse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kompetente og myndiggjorte medarbeidarar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Kompetansemobilisering på tvers av avdelingar og fag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Dimensjonering: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Styrka nedste trinna i omsorgstrappa: Auka innsats på førebygging, </a:t>
            </a:r>
            <a:r>
              <a:rPr kumimoji="0" lang="nn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eigenmestring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og aktivitet</a:t>
            </a: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Ny dimensjonering av dei øvste trinna i omsorgstrappa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NAV: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Tidleg tverrfagleg innsats vil få fleire i arbeid og færre på trygd, betra levekåra til sårbare familiar, barn og unge og hindre utanforskap.</a:t>
            </a: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FD674B-6FFF-C408-960E-3A76FE0A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D5498F-8D21-49E5-1592-CDF49C550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934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A72B25-3225-BDF5-082F-DE90621E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5" y="985904"/>
            <a:ext cx="11285621" cy="1325563"/>
          </a:xfrm>
        </p:spPr>
        <p:txBody>
          <a:bodyPr/>
          <a:lstStyle/>
          <a:p>
            <a:r>
              <a:rPr lang="nn-NO" dirty="0"/>
              <a:t>Korleis møte utfordringane /demografien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C50DDB82-8D47-E4A7-60F9-983865DC8F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3927" y="2875547"/>
            <a:ext cx="4728411" cy="2683042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E915D8-902A-FA77-6B28-A3C04E45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21.11.2023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3A0CF3-FC09-5D2B-DEF2-DE7E72D99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3</a:t>
            </a:fld>
            <a:endParaRPr lang="nb-NO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9A26C899-E2F1-CD03-A51A-45510443262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7397903"/>
              </p:ext>
            </p:extLst>
          </p:nvPr>
        </p:nvGraphicFramePr>
        <p:xfrm>
          <a:off x="6172200" y="2446338"/>
          <a:ext cx="5181600" cy="399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875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F8FBCB-E31D-FFE2-44CE-60DFF62C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</p:spPr>
        <p:txBody>
          <a:bodyPr anchor="b">
            <a:normAutofit/>
          </a:bodyPr>
          <a:lstStyle/>
          <a:p>
            <a:r>
              <a:rPr lang="nn-NO" sz="4000" dirty="0"/>
              <a:t>4000 - Helse og sosial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92003A-A9C9-0EFA-EA3B-A9D731C73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36" y="2014072"/>
            <a:ext cx="6477299" cy="4386728"/>
          </a:xfrm>
        </p:spPr>
        <p:txBody>
          <a:bodyPr>
            <a:normAutofit/>
          </a:bodyPr>
          <a:lstStyle/>
          <a:p>
            <a:endParaRPr lang="nn-NO" sz="1100" dirty="0"/>
          </a:p>
          <a:p>
            <a:pPr lvl="1"/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Helseadministrasjon (4,41 stillingar)			</a:t>
            </a:r>
          </a:p>
          <a:p>
            <a:pPr marL="1200150" lvl="2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Administrasjon</a:t>
            </a:r>
          </a:p>
          <a:p>
            <a:pPr marL="1200150" lvl="2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Miljøretta helsevern</a:t>
            </a:r>
          </a:p>
          <a:p>
            <a:pPr marL="1200150" lvl="2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Skjenkekontroll</a:t>
            </a:r>
          </a:p>
          <a:p>
            <a:pPr marL="1200150" lvl="2" indent="-285750">
              <a:buFontTx/>
              <a:buChar char="-"/>
            </a:pPr>
            <a:r>
              <a:rPr lang="nn-NO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Støttekontakter</a:t>
            </a: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/omsorgsløn/avlastning</a:t>
            </a:r>
          </a:p>
          <a:p>
            <a:pPr marL="1200150" lvl="2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IKS:</a:t>
            </a:r>
          </a:p>
          <a:p>
            <a:pPr marL="1657350" lvl="3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Legevakt</a:t>
            </a:r>
          </a:p>
          <a:p>
            <a:pPr marL="1657350" lvl="3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IDA</a:t>
            </a:r>
          </a:p>
          <a:p>
            <a:pPr marL="1657350" lvl="3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Barnevern</a:t>
            </a:r>
          </a:p>
          <a:p>
            <a:pPr marL="1657350" lvl="3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Krisesenter</a:t>
            </a:r>
          </a:p>
          <a:p>
            <a:pPr marL="742950" lvl="1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Tiltak 2024 : Tenestekontor 0,8 stilling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Tiltak 2025: Helsestasjon for eldre, 0,60 stilling</a:t>
            </a: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n-NO" sz="11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397ACF-5927-CF2E-73A0-C7D99CC19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04874"/>
            <a:ext cx="5502442" cy="889237"/>
          </a:xfrm>
          <a:prstGeom prst="rect">
            <a:avLst/>
          </a:prstGeom>
        </p:spPr>
      </p:pic>
      <p:pic>
        <p:nvPicPr>
          <p:cNvPr id="8" name="Bilde 7" descr="Et bilde som inneholder himmel, utendørs, gul, hus&#10;&#10;Automatisk generert beskrivelse">
            <a:extLst>
              <a:ext uri="{FF2B5EF4-FFF2-40B4-BE49-F238E27FC236}">
                <a16:creationId xmlns:a16="http://schemas.microsoft.com/office/drawing/2014/main" id="{23DC2CE5-B783-C847-4DD3-9A82CE6E3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335" y="3375824"/>
            <a:ext cx="2991018" cy="2243263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134DB5-2A64-209F-70C2-5B274DCC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ACA9F0CC-42A3-DD4B-9661-24D26316FF76}" type="datetime1">
              <a:rPr lang="nb-NO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21.11.2023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6EE155-3D89-6068-0BAB-3267EE13E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01D463A-FC5E-AF45-99CA-E13DF8085A53}" type="slidenum">
              <a:rPr lang="nb-NO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nb-NO" sz="1100">
              <a:solidFill>
                <a:srgbClr val="FFFFFF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FA5F401-4495-A0D5-3C9A-8425047544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 b="1"/>
          <a:stretch/>
        </p:blipFill>
        <p:spPr>
          <a:xfrm>
            <a:off x="9497961" y="1"/>
            <a:ext cx="249809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FEAFB1A-FE02-A787-1B69-86555384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7" y="457201"/>
            <a:ext cx="6764474" cy="1556870"/>
          </a:xfrm>
        </p:spPr>
        <p:txBody>
          <a:bodyPr anchor="b">
            <a:normAutofit/>
          </a:bodyPr>
          <a:lstStyle/>
          <a:p>
            <a:r>
              <a:rPr lang="nn-NO" sz="4000" dirty="0"/>
              <a:t>4100- Institusjon/FBB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963A77-0E55-8D96-1669-8C7C57A6F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2277036"/>
            <a:ext cx="5814239" cy="3461155"/>
          </a:xfrm>
        </p:spPr>
        <p:txBody>
          <a:bodyPr>
            <a:normAutofit lnSpcReduction="10000"/>
          </a:bodyPr>
          <a:lstStyle/>
          <a:p>
            <a:r>
              <a:rPr lang="nn-NO" sz="1700" dirty="0">
                <a:latin typeface="Verdana" panose="020B0604030504040204" pitchFamily="34" charset="0"/>
                <a:ea typeface="Verdana" panose="020B0604030504040204" pitchFamily="34" charset="0"/>
              </a:rPr>
              <a:t>					</a:t>
            </a:r>
          </a:p>
          <a:p>
            <a:pPr marL="285750" indent="-285750">
              <a:buFontTx/>
              <a:buChar char="-"/>
            </a:pPr>
            <a:r>
              <a:rPr lang="nn-NO" sz="1700" dirty="0">
                <a:latin typeface="Verdana" panose="020B0604030504040204" pitchFamily="34" charset="0"/>
                <a:ea typeface="Verdana" panose="020B0604030504040204" pitchFamily="34" charset="0"/>
              </a:rPr>
              <a:t>Stillingar: 39,69</a:t>
            </a:r>
          </a:p>
          <a:p>
            <a:pPr marL="285750" indent="-285750">
              <a:buFontTx/>
              <a:buChar char="-"/>
            </a:pPr>
            <a:endParaRPr lang="nn-NO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1700" dirty="0">
                <a:latin typeface="Verdana" panose="020B0604030504040204" pitchFamily="34" charset="0"/>
                <a:ea typeface="Verdana" panose="020B0604030504040204" pitchFamily="34" charset="0"/>
              </a:rPr>
              <a:t>Innhald:</a:t>
            </a:r>
          </a:p>
          <a:p>
            <a:pPr marL="742950" lvl="1" indent="-285750">
              <a:buFontTx/>
              <a:buChar char="-"/>
            </a:pPr>
            <a:r>
              <a:rPr lang="nn-NO" sz="1700" dirty="0">
                <a:latin typeface="Verdana" panose="020B0604030504040204" pitchFamily="34" charset="0"/>
                <a:ea typeface="Verdana" panose="020B0604030504040204" pitchFamily="34" charset="0"/>
              </a:rPr>
              <a:t>Fitjar bu og behandlingssenter</a:t>
            </a:r>
            <a:r>
              <a:rPr lang="nn-NO" sz="1700" dirty="0"/>
              <a:t> </a:t>
            </a:r>
            <a:r>
              <a:rPr lang="nn-NO" sz="1000" dirty="0"/>
              <a:t>(20 </a:t>
            </a:r>
            <a:r>
              <a:rPr lang="nn-NO" sz="1000" dirty="0" err="1"/>
              <a:t>langtidsplasser</a:t>
            </a:r>
            <a:r>
              <a:rPr lang="nn-NO" sz="1000" dirty="0"/>
              <a:t> og 4 kortidsplassar</a:t>
            </a:r>
            <a:r>
              <a:rPr lang="nn-NO" sz="1700" dirty="0"/>
              <a:t>)</a:t>
            </a:r>
            <a:endParaRPr lang="nn-NO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nn-NO" sz="1700" dirty="0">
                <a:latin typeface="Verdana" panose="020B0604030504040204" pitchFamily="34" charset="0"/>
                <a:ea typeface="Verdana" panose="020B0604030504040204" pitchFamily="34" charset="0"/>
              </a:rPr>
              <a:t>Dagsenter for demente</a:t>
            </a:r>
          </a:p>
          <a:p>
            <a:pPr marL="742950" lvl="1" indent="-285750">
              <a:buFontTx/>
              <a:buChar char="-"/>
            </a:pPr>
            <a:r>
              <a:rPr lang="nn-NO" sz="1700" dirty="0">
                <a:latin typeface="Verdana" panose="020B0604030504040204" pitchFamily="34" charset="0"/>
                <a:ea typeface="Verdana" panose="020B0604030504040204" pitchFamily="34" charset="0"/>
              </a:rPr>
              <a:t>Kjøken</a:t>
            </a:r>
          </a:p>
          <a:p>
            <a:pPr marL="742950" lvl="1" indent="-285750">
              <a:buFontTx/>
              <a:buChar char="-"/>
            </a:pPr>
            <a:r>
              <a:rPr lang="nn-NO" sz="1700" dirty="0"/>
              <a:t>Nattpatruljen</a:t>
            </a:r>
          </a:p>
          <a:p>
            <a:pPr marL="742950" lvl="1" indent="-285750">
              <a:buFontTx/>
              <a:buChar char="-"/>
            </a:pPr>
            <a:endParaRPr lang="nn-NO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n-NO" sz="1700" dirty="0"/>
              <a:t>Tiltak: 20 % leiarressurs natt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E8389EE-5475-3C89-C642-7B0574FC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260" y="1790745"/>
            <a:ext cx="4823393" cy="889237"/>
          </a:xfrm>
          <a:prstGeom prst="rect">
            <a:avLst/>
          </a:prstGeom>
        </p:spPr>
      </p:pic>
      <p:pic>
        <p:nvPicPr>
          <p:cNvPr id="7" name="Plassholder for innhold 5">
            <a:extLst>
              <a:ext uri="{FF2B5EF4-FFF2-40B4-BE49-F238E27FC236}">
                <a16:creationId xmlns:a16="http://schemas.microsoft.com/office/drawing/2014/main" id="{E82D9D5F-1D16-9112-2BF8-0988E863E235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7776" y="3227724"/>
            <a:ext cx="2192359" cy="2625332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260826-FA05-DCB4-ADCE-E7C47427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ACA9F0CC-42A3-DD4B-9661-24D26316FF76}" type="datetime1">
              <a:rPr lang="nb-NO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21.11.2023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1B6FE07-1348-1EC5-91F0-7E22F3601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01D463A-FC5E-AF45-99CA-E13DF8085A53}" type="slidenum">
              <a:rPr lang="nb-NO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nb-NO" sz="1100">
              <a:solidFill>
                <a:srgbClr val="FFFFFF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D71BBAC-FBA6-377B-A7A6-B5E6E3771B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 b="1"/>
          <a:stretch/>
        </p:blipFill>
        <p:spPr>
          <a:xfrm>
            <a:off x="9497961" y="1"/>
            <a:ext cx="249809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3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77B3D0A-9C0E-8E65-3091-732A717D3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369D9EC-BAF7-1752-AB73-ABD012C0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234057"/>
            <a:ext cx="10124189" cy="1228299"/>
          </a:xfrm>
        </p:spPr>
        <p:txBody>
          <a:bodyPr>
            <a:normAutofit/>
          </a:bodyPr>
          <a:lstStyle/>
          <a:p>
            <a:r>
              <a:rPr lang="nn-NO" sz="4000"/>
              <a:t>4200 – Heimebaserte tenester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63E624-7F77-F857-05AF-9E85BC63C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2281552"/>
            <a:ext cx="5725263" cy="3916915"/>
          </a:xfrm>
        </p:spPr>
        <p:txBody>
          <a:bodyPr anchor="ctr">
            <a:normAutofit/>
          </a:bodyPr>
          <a:lstStyle/>
          <a:p>
            <a:pPr marL="285750" indent="-285750">
              <a:buFontTx/>
              <a:buChar char="-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Stillingar: 27,12</a:t>
            </a:r>
          </a:p>
          <a:p>
            <a:pPr marL="285750" indent="-285750">
              <a:buFontTx/>
              <a:buChar char="-"/>
            </a:pPr>
            <a:endParaRPr lang="nn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Innhald:</a:t>
            </a:r>
          </a:p>
          <a:p>
            <a:pPr marL="742950" lvl="1" indent="-285750">
              <a:buFontTx/>
              <a:buChar char="-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Heimebaserte tenester</a:t>
            </a:r>
          </a:p>
          <a:p>
            <a:pPr marL="742950" lvl="1" indent="-285750">
              <a:buFontTx/>
              <a:buChar char="-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Tryggleiksalarm/omsorgsteknologi</a:t>
            </a:r>
          </a:p>
          <a:p>
            <a:endParaRPr lang="nn-NO" sz="20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75340F9-0DAF-FD31-A78F-EC81FAB83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105" y="2281552"/>
            <a:ext cx="6321641" cy="97900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6A84B52-5A55-10B1-70EC-219460119014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" b="35336"/>
          <a:stretch/>
        </p:blipFill>
        <p:spPr bwMode="auto">
          <a:xfrm>
            <a:off x="6725653" y="3919575"/>
            <a:ext cx="2502076" cy="223035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CC302F7-C4D6-E0C4-4008-0A223022D015}"/>
              </a:ext>
            </a:extLst>
          </p:cNvPr>
          <p:cNvPicPr>
            <a:picLocks noChangeAspect="1"/>
          </p:cNvPicPr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/>
          <a:stretch/>
        </p:blipFill>
        <p:spPr bwMode="auto">
          <a:xfrm>
            <a:off x="9541845" y="4464673"/>
            <a:ext cx="1941284" cy="123266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1B2E45-DC7A-3924-BEBC-ACD35ECD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952" y="6356350"/>
            <a:ext cx="28195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A9F0CC-42A3-DD4B-9661-24D26316FF76}" type="datetime1">
              <a:rPr lang="nb-NO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21.11.2023</a:t>
            </a:fld>
            <a:endParaRPr lang="nb-NO">
              <a:solidFill>
                <a:schemeClr val="tx1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970EF8F-9C47-A8E5-3214-03FAC41181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2520" y="6356350"/>
            <a:ext cx="31993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01D463A-FC5E-AF45-99CA-E13DF8085A53}" type="slidenum">
              <a:rPr lang="nb-NO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endParaRPr lang="nb-NO">
              <a:solidFill>
                <a:schemeClr val="tx1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9184EE9-C223-AC2D-AE4A-BF99C32F72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 b="1"/>
          <a:stretch/>
        </p:blipFill>
        <p:spPr>
          <a:xfrm>
            <a:off x="9497961" y="1"/>
            <a:ext cx="249809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1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77B3D0A-9C0E-8E65-3091-732A717D3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7900A6A-F9EA-DDCE-822C-929317B5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234057"/>
            <a:ext cx="10124189" cy="1228299"/>
          </a:xfrm>
        </p:spPr>
        <p:txBody>
          <a:bodyPr>
            <a:normAutofit/>
          </a:bodyPr>
          <a:lstStyle/>
          <a:p>
            <a:r>
              <a:rPr lang="nn-NO" sz="4000"/>
              <a:t>4300- Habilitering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E277AF-8ECE-B863-13ED-1B31C8FA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2281552"/>
            <a:ext cx="5725263" cy="3916915"/>
          </a:xfrm>
        </p:spPr>
        <p:txBody>
          <a:bodyPr anchor="ctr">
            <a:normAutofit/>
          </a:bodyPr>
          <a:lstStyle/>
          <a:p>
            <a:pPr marL="285750" indent="-285750">
              <a:buFontTx/>
              <a:buChar char="-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Stillingar: 38,38</a:t>
            </a:r>
          </a:p>
          <a:p>
            <a:pPr marL="285750" indent="-285750">
              <a:buFontTx/>
              <a:buChar char="-"/>
            </a:pPr>
            <a:endParaRPr lang="nn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Innhald:</a:t>
            </a:r>
          </a:p>
          <a:p>
            <a:pPr marL="742950" lvl="1" indent="-285750">
              <a:buFontTx/>
              <a:buChar char="-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Ressurskrevjande tenester</a:t>
            </a:r>
          </a:p>
          <a:p>
            <a:pPr marL="742950" lvl="1" indent="-285750">
              <a:buFontTx/>
              <a:buChar char="-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Aktivisering eldre og funksjonshemma</a:t>
            </a:r>
          </a:p>
          <a:p>
            <a:endParaRPr lang="nn-NO" sz="20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3F38B8B-9BE8-B547-7B5A-8A1CF4794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54" y="1708578"/>
            <a:ext cx="5925952" cy="12823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E7C995D-4AF6-DC20-E9CE-06E71BC9DBA8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0663" y="3626884"/>
            <a:ext cx="2117066" cy="2650451"/>
          </a:xfrm>
          <a:prstGeom prst="rect">
            <a:avLst/>
          </a:prstGeom>
          <a:noFill/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9AD5C35-720D-9538-2864-464435CECF83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3645" y="3626884"/>
            <a:ext cx="1631438" cy="2571583"/>
          </a:xfrm>
          <a:prstGeom prst="rect">
            <a:avLst/>
          </a:prstGeo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9435F1-9BF6-3A14-F155-1DC1CFAE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952" y="6356350"/>
            <a:ext cx="28195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A9F0CC-42A3-DD4B-9661-24D26316FF76}" type="datetime1">
              <a:rPr lang="nb-NO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21.11.2023</a:t>
            </a:fld>
            <a:endParaRPr lang="nb-NO">
              <a:solidFill>
                <a:schemeClr val="tx1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0A365A7-CA49-93D8-A0F7-D82502A1A4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2520" y="6356350"/>
            <a:ext cx="31993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01D463A-FC5E-AF45-99CA-E13DF8085A53}" type="slidenum">
              <a:rPr lang="nb-NO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nb-NO">
              <a:solidFill>
                <a:schemeClr val="tx1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96C8B8F-0184-04F4-8E84-4B5608306C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 b="1"/>
          <a:stretch/>
        </p:blipFill>
        <p:spPr>
          <a:xfrm>
            <a:off x="9497961" y="1"/>
            <a:ext cx="249809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8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737F0C-9A1A-E91E-0A10-4BC06E36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4400- Helsespesilaistane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6C455F-87B7-22FD-E67A-5D56FB509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71871"/>
            <a:ext cx="10439400" cy="3992968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n-NO" sz="1600" dirty="0"/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Stillingar: 8,73</a:t>
            </a:r>
          </a:p>
          <a:p>
            <a:pPr marL="285750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Innhald: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Lege</a:t>
            </a:r>
          </a:p>
          <a:p>
            <a:pPr marL="742950" lvl="1" indent="-285750">
              <a:buFontTx/>
              <a:buChar char="-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</a:rPr>
              <a:t>Fysio- / ergoterapi</a:t>
            </a:r>
          </a:p>
          <a:p>
            <a:pPr marL="742950" lvl="1" indent="-285750">
              <a:buFontTx/>
              <a:buChar char="-"/>
            </a:pPr>
            <a:r>
              <a:rPr lang="nn-NO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Psykriatri</a:t>
            </a:r>
            <a:endParaRPr lang="nn-NO" sz="1600" dirty="0"/>
          </a:p>
          <a:p>
            <a:pPr marL="742950" lvl="1" indent="-285750">
              <a:buFontTx/>
              <a:buChar char="-"/>
            </a:pPr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n-NO" sz="1600" dirty="0"/>
              <a:t>Tiltak: vikarlege i 6 </a:t>
            </a:r>
            <a:r>
              <a:rPr lang="nn-NO" sz="1600" dirty="0" err="1"/>
              <a:t>mnd</a:t>
            </a:r>
            <a:r>
              <a:rPr lang="nn-NO" sz="1600" dirty="0"/>
              <a:t>.</a:t>
            </a:r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712DF7-1450-E567-D2B8-5E1BA540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8692B2A-5F51-DAFD-375F-33DD072A2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1247EEE-CD2B-A0D7-4188-6390B05A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89" y="2109797"/>
            <a:ext cx="9915281" cy="1132115"/>
          </a:xfrm>
          <a:prstGeom prst="rect">
            <a:avLst/>
          </a:prstGeom>
        </p:spPr>
      </p:pic>
      <p:pic>
        <p:nvPicPr>
          <p:cNvPr id="7" name="Bilde 6" descr="Et bilde som inneholder gress, utendørs, himmel, hus&#10;&#10;Automatisk generert beskrivelse">
            <a:extLst>
              <a:ext uri="{FF2B5EF4-FFF2-40B4-BE49-F238E27FC236}">
                <a16:creationId xmlns:a16="http://schemas.microsoft.com/office/drawing/2014/main" id="{6F4F19B6-3926-81E1-5AD6-9B2FE1C24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50" y="3850105"/>
            <a:ext cx="2888224" cy="2193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99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612CBD-AA25-1FE8-EC8A-3708ACD2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4500-NAV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8EF684-EA2C-CC69-FD34-BB7CC1C02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nn-NO" sz="1600"/>
          </a:p>
          <a:p>
            <a:pPr marL="285750" indent="-285750">
              <a:buFontTx/>
              <a:buChar char="-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</a:rPr>
              <a:t>Stillingar: 7,77</a:t>
            </a:r>
          </a:p>
          <a:p>
            <a:pPr marL="285750" indent="-285750">
              <a:buFontTx/>
              <a:buChar char="-"/>
            </a:pPr>
            <a:endParaRPr lang="nn-NO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</a:rPr>
              <a:t>Innhald:</a:t>
            </a:r>
          </a:p>
          <a:p>
            <a:pPr marL="742950" lvl="1" indent="-285750">
              <a:buFontTx/>
              <a:buChar char="-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</a:rPr>
              <a:t>Sosialteneste</a:t>
            </a:r>
          </a:p>
          <a:p>
            <a:pPr marL="742950" lvl="1" indent="-285750">
              <a:buFontTx/>
              <a:buChar char="-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</a:rPr>
              <a:t>Flyktningteneste</a:t>
            </a:r>
          </a:p>
          <a:p>
            <a:pPr marL="742950" lvl="1" indent="-285750">
              <a:buFontTx/>
              <a:buChar char="-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</a:rPr>
              <a:t>Rusteneste</a:t>
            </a:r>
          </a:p>
          <a:p>
            <a:pPr marL="742950" lvl="1" indent="-285750">
              <a:buFontTx/>
              <a:buChar char="-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</a:rPr>
              <a:t>Introduksjonsordninga</a:t>
            </a:r>
          </a:p>
          <a:p>
            <a:pPr marL="742950" lvl="1" indent="-285750">
              <a:buFontTx/>
              <a:buChar char="-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</a:rPr>
              <a:t>Kvalifiseringsprogrammet</a:t>
            </a:r>
          </a:p>
          <a:p>
            <a:pPr marL="742950" lvl="1" indent="-285750">
              <a:buFontTx/>
              <a:buChar char="-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</a:rPr>
              <a:t>Sosialhjelp</a:t>
            </a:r>
          </a:p>
          <a:p>
            <a:pPr marL="742950" lvl="1" indent="-285750">
              <a:buFontTx/>
              <a:buChar char="-"/>
            </a:pPr>
            <a:endParaRPr lang="nn-NO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2FB7D3-9E28-B4FA-9C4B-E562DAD8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21.11.2023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7BF2B25-D69A-0E88-F056-42E0ACFC0F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DDC7DB0-80EA-43F4-0630-35583E0AE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55" y="2446403"/>
            <a:ext cx="9945216" cy="717901"/>
          </a:xfrm>
          <a:prstGeom prst="rect">
            <a:avLst/>
          </a:prstGeom>
        </p:spPr>
      </p:pic>
      <p:pic>
        <p:nvPicPr>
          <p:cNvPr id="7" name="Bilde 6" descr="Et bilde som inneholder utendørs, himmel, gress, bakke&#10;&#10;Automatisk generert beskrivelse">
            <a:extLst>
              <a:ext uri="{FF2B5EF4-FFF2-40B4-BE49-F238E27FC236}">
                <a16:creationId xmlns:a16="http://schemas.microsoft.com/office/drawing/2014/main" id="{4D29B434-6F59-FBDB-AB31-593E3858B7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8" b="28108"/>
          <a:stretch/>
        </p:blipFill>
        <p:spPr bwMode="auto">
          <a:xfrm>
            <a:off x="7462197" y="3612143"/>
            <a:ext cx="2295413" cy="2186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768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itjar kommun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D87"/>
      </a:accent1>
      <a:accent2>
        <a:srgbClr val="FAB900"/>
      </a:accent2>
      <a:accent3>
        <a:srgbClr val="87A5C3"/>
      </a:accent3>
      <a:accent4>
        <a:srgbClr val="559B71"/>
      </a:accent4>
      <a:accent5>
        <a:srgbClr val="DC9B59"/>
      </a:accent5>
      <a:accent6>
        <a:srgbClr val="DC4F55"/>
      </a:accent6>
      <a:hlink>
        <a:srgbClr val="002C86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14F175A303BE4495EAA409C91AAD3A" ma:contentTypeVersion="5" ma:contentTypeDescription="Opprett et nytt dokument." ma:contentTypeScope="" ma:versionID="4f1ebc32d46a37507df6d0d446b113cd">
  <xsd:schema xmlns:xsd="http://www.w3.org/2001/XMLSchema" xmlns:xs="http://www.w3.org/2001/XMLSchema" xmlns:p="http://schemas.microsoft.com/office/2006/metadata/properties" xmlns:ns2="961c0ab2-685a-4b0d-9522-e6990fec7890" xmlns:ns3="7702f233-8592-462a-b824-ce21da46c281" targetNamespace="http://schemas.microsoft.com/office/2006/metadata/properties" ma:root="true" ma:fieldsID="f23bb86fb00071a6aeda5abd38f5a730" ns2:_="" ns3:_="">
    <xsd:import namespace="961c0ab2-685a-4b0d-9522-e6990fec7890"/>
    <xsd:import namespace="7702f233-8592-462a-b824-ce21da46c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c0ab2-685a-4b0d-9522-e6990fec7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2f233-8592-462a-b824-ce21da46c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C24878-E068-455E-8ED9-4FA5544B14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DC8DB3-C4C8-4DE1-8B47-F7022E7D66E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961c0ab2-685a-4b0d-9522-e6990fec7890"/>
    <ds:schemaRef ds:uri="7702f233-8592-462a-b824-ce21da46c28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9910C5A-5DDD-4334-B9D9-5539CB9E6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1c0ab2-685a-4b0d-9522-e6990fec7890"/>
    <ds:schemaRef ds:uri="7702f233-8592-462a-b824-ce21da46c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7209</TotalTime>
  <Words>507</Words>
  <Application>Microsoft Office PowerPoint</Application>
  <PresentationFormat>Widescreen</PresentationFormat>
  <Paragraphs>131</Paragraphs>
  <Slides>12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Verdana</vt:lpstr>
      <vt:lpstr>Office-tema</vt:lpstr>
      <vt:lpstr>Kommunedirektøren sitt framlegg til budsjett 2024 og økonomiplan 2024 - 2027  Presentasjon i utval for oppvekst og omsorg 15. november</vt:lpstr>
      <vt:lpstr>Målsetting for helse, sosial og omsorg</vt:lpstr>
      <vt:lpstr>Korleis møte utfordringane /demografien</vt:lpstr>
      <vt:lpstr>4000 - Helse og sosial </vt:lpstr>
      <vt:lpstr>4100- Institusjon/FBB </vt:lpstr>
      <vt:lpstr>4200 – Heimebaserte tenester</vt:lpstr>
      <vt:lpstr>4300- Habilitering</vt:lpstr>
      <vt:lpstr>4400- Helsespesilaistane</vt:lpstr>
      <vt:lpstr>4500-NAV</vt:lpstr>
      <vt:lpstr>PowerPoint-presentasjon</vt:lpstr>
      <vt:lpstr>Tiltak i helse og omsorg</vt:lpstr>
      <vt:lpstr>Innmeldte saker etter budsjettframlegget 31.10.23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 Olav Rolfsnes</dc:creator>
  <cp:lastModifiedBy>Anne Økland</cp:lastModifiedBy>
  <cp:revision>192</cp:revision>
  <cp:lastPrinted>2023-11-15T10:40:23Z</cp:lastPrinted>
  <dcterms:created xsi:type="dcterms:W3CDTF">2019-06-21T08:17:48Z</dcterms:created>
  <dcterms:modified xsi:type="dcterms:W3CDTF">2023-11-21T17:36:57Z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0x010100CA14F175A303BE4495EAA409C91AAD3A</vt:lpwstr>
  </property>
</Properties>
</file>