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95" r:id="rId2"/>
    <p:sldId id="296" r:id="rId3"/>
    <p:sldId id="297" r:id="rId4"/>
    <p:sldId id="298" r:id="rId5"/>
    <p:sldId id="267" r:id="rId6"/>
    <p:sldId id="307" r:id="rId7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4" autoAdjust="0"/>
    <p:restoredTop sz="94660"/>
  </p:normalViewPr>
  <p:slideViewPr>
    <p:cSldViewPr snapToGrid="0">
      <p:cViewPr varScale="1">
        <p:scale>
          <a:sx n="121" d="100"/>
          <a:sy n="121" d="100"/>
        </p:scale>
        <p:origin x="461" y="9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D7C819-C291-4D78-8FCD-D56DD22E1A00}" type="datetimeFigureOut">
              <a:rPr lang="nb-NO" smtClean="0"/>
              <a:t>22.11.2023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4E3CFC-568B-4ED6-B47A-467B8625BE3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255435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n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37276C-AE21-1544-BB2C-5D6BB5C35B69}" type="slidenum">
              <a:rPr lang="nb-NO" smtClean="0"/>
              <a:t>1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4119076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n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37276C-AE21-1544-BB2C-5D6BB5C35B69}" type="slidenum">
              <a:rPr lang="nb-NO" smtClean="0"/>
              <a:t>2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7659212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n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37276C-AE21-1544-BB2C-5D6BB5C35B69}" type="slidenum">
              <a:rPr lang="nb-NO" smtClean="0"/>
              <a:t>3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4215247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n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37276C-AE21-1544-BB2C-5D6BB5C35B69}" type="slidenum">
              <a:rPr lang="nb-NO" smtClean="0"/>
              <a:t>4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7269118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D3E4838-8B5C-4EC4-8FF6-E5BE4660981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82B6C99A-D048-D76F-BDA5-48829C0A423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DCA347FD-0CB4-FF6A-9AE7-D9935414B9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BEC32-592B-43E1-9E43-E76110BAD325}" type="datetimeFigureOut">
              <a:rPr lang="nb-NO" smtClean="0"/>
              <a:t>22.11.2023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572BB7C5-BAB1-608A-E700-8F10330DFA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6C2838A5-FDA3-6DD5-DD24-ADF8ECE298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16053-EEF2-4B1A-8D09-4D007F99809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615036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35FE5FE-8546-2037-DF9E-15C3595B27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06E049CA-DF8E-A534-0B31-20016E94DE2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08E5F300-BB14-FA5B-6AA8-1649A5DB0F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BEC32-592B-43E1-9E43-E76110BAD325}" type="datetimeFigureOut">
              <a:rPr lang="nb-NO" smtClean="0"/>
              <a:t>22.11.2023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5CDB5859-4F13-D20B-2F46-BF249102B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0D555685-7D7C-7369-D779-8E3371C084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16053-EEF2-4B1A-8D09-4D007F99809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036282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25853898-941C-1E59-8EA0-0E6A1D5B9C6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06F0396A-5B87-0129-F7E4-41D6B03AB71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5EFB0774-2BF0-E6F1-0EEA-18B17DDC88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BEC32-592B-43E1-9E43-E76110BAD325}" type="datetimeFigureOut">
              <a:rPr lang="nb-NO" smtClean="0"/>
              <a:t>22.11.2023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B48319C4-414D-5916-2B31-B831CDF90A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F23C7BAF-E6BC-2989-07E9-3CFA282FEB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16053-EEF2-4B1A-8D09-4D007F99809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486590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DE375FB-F510-19B6-3AAD-F693583327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FF9FBB94-AC1C-528B-089B-6A981373CE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02078F36-1BC2-C6BF-185F-442608E482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BEC32-592B-43E1-9E43-E76110BAD325}" type="datetimeFigureOut">
              <a:rPr lang="nb-NO" smtClean="0"/>
              <a:t>22.11.2023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5762C5CA-873D-96BB-95B6-D703873D0F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F7D000F6-665C-1D7F-2F92-112725C2C2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16053-EEF2-4B1A-8D09-4D007F99809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122640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C3AA7E7-DD8B-DD52-72A1-B4B2709E40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E7E69988-BB40-8D9E-605D-3AB8515CD7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A748D02E-A788-1085-FE01-534C6817DE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BEC32-592B-43E1-9E43-E76110BAD325}" type="datetimeFigureOut">
              <a:rPr lang="nb-NO" smtClean="0"/>
              <a:t>22.11.2023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2C79203F-C053-A37C-ED5D-A08E13809B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05288485-3358-B1F1-E564-1052597C63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16053-EEF2-4B1A-8D09-4D007F99809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601493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7B55FFB-BD72-4BFB-945E-385EF89A44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9EF0CB22-24BA-4717-09A5-0D63613E6F1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FB63F200-B44E-F15F-D7FA-2F008385BD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25A4E480-7030-9A57-537A-65DA8DCE1C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BEC32-592B-43E1-9E43-E76110BAD325}" type="datetimeFigureOut">
              <a:rPr lang="nb-NO" smtClean="0"/>
              <a:t>22.11.2023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00702E11-B9BE-8592-8190-FBB0FEDEAE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2D439241-A5F9-4F30-3FB0-A49DDE104B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16053-EEF2-4B1A-8D09-4D007F99809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91813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75E6231-2A84-A870-7AE8-51C6BA368A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2922876E-FFB8-453B-A2DD-8DDEE3DBEA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7EB451D2-57FF-A914-3417-5CD863B3FA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4D3B8993-EF4F-2D4C-CBD8-36214D9EDA5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4E2ACC18-48DF-3806-A1D4-37A6B036626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016ED801-77EF-9032-3CEC-197F36922D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BEC32-592B-43E1-9E43-E76110BAD325}" type="datetimeFigureOut">
              <a:rPr lang="nb-NO" smtClean="0"/>
              <a:t>22.11.2023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CFC82161-FF1D-A2B7-DF2A-79CDFAEF34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01F88508-2E31-3026-0F4E-0752C3AAD7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16053-EEF2-4B1A-8D09-4D007F99809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869917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78FCAC4-6D02-D80B-D2C9-338EC6F707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55AE3C36-027F-17BF-50FD-FD366307E0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BEC32-592B-43E1-9E43-E76110BAD325}" type="datetimeFigureOut">
              <a:rPr lang="nb-NO" smtClean="0"/>
              <a:t>22.11.2023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38A53527-6FF0-A6DF-B4C7-5B09837AE8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89A717DD-01CB-AB4F-3C90-8C7F90D7C1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16053-EEF2-4B1A-8D09-4D007F99809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559547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6B1834FD-10BB-7C0C-3234-FE632CF861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BEC32-592B-43E1-9E43-E76110BAD325}" type="datetimeFigureOut">
              <a:rPr lang="nb-NO" smtClean="0"/>
              <a:t>22.11.2023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E17B7736-5745-7594-0F72-F10DEB9348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B9A6149C-E3AA-A793-F911-40D62C3DD8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16053-EEF2-4B1A-8D09-4D007F99809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793019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09A8755-A197-6328-BCCD-CBB27CF701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5C029CC4-A7BE-BFFC-ACB0-888B0E6699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1F39F231-BCA0-B892-A2E9-649C4F29E0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BE826378-A72C-E719-7884-22F4FE2A92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BEC32-592B-43E1-9E43-E76110BAD325}" type="datetimeFigureOut">
              <a:rPr lang="nb-NO" smtClean="0"/>
              <a:t>22.11.2023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D6F3A7F3-493B-8682-7AF1-2EB4CDD60F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C42BE627-F288-274D-19D7-C5D7A92A85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16053-EEF2-4B1A-8D09-4D007F99809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894063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FEDCDD0-46C9-1566-EC68-F8C0C6CC47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2FE43990-2D4B-E76E-A4A0-6B2DD4F2F58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61D73890-74C2-5753-1520-79CCADAD0F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CD6C887F-C301-CE91-4933-D2098C70CA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BEC32-592B-43E1-9E43-E76110BAD325}" type="datetimeFigureOut">
              <a:rPr lang="nb-NO" smtClean="0"/>
              <a:t>22.11.2023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B2834220-D299-EF41-2160-6FB149E768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D3AB998C-AF58-1892-B4C1-6B3AA1E920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16053-EEF2-4B1A-8D09-4D007F99809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4966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9ADD9197-70CA-C057-0518-F6BAC32C8A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9CB0680F-F30C-6585-87A8-3CF4DF2427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842EAC47-2F13-6A3F-7B25-BBE45C6CA55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5BEC32-592B-43E1-9E43-E76110BAD325}" type="datetimeFigureOut">
              <a:rPr lang="nb-NO" smtClean="0"/>
              <a:t>22.11.2023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AE26437B-E86B-512D-9867-370AD0B4593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44460C56-3ADF-AF0D-1A7B-67B804C2810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816053-EEF2-4B1A-8D09-4D007F99809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648359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11E4AEBA-FB58-2240-B0C0-45D5CE2459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9F0CC-42A3-DD4B-9661-24D26316FF76}" type="datetime1">
              <a:rPr lang="nb-NO" smtClean="0"/>
              <a:pPr/>
              <a:t>22.11.2023</a:t>
            </a:fld>
            <a:endParaRPr lang="nb-NO" dirty="0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A7676CCD-603A-8444-BCDF-2B772AD6204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01D463A-FC5E-AF45-99CA-E13DF8085A53}" type="slidenum">
              <a:rPr lang="nb-NO" smtClean="0"/>
              <a:pPr/>
              <a:t>1</a:t>
            </a:fld>
            <a:endParaRPr lang="nb-NO" dirty="0"/>
          </a:p>
        </p:txBody>
      </p:sp>
      <p:sp>
        <p:nvSpPr>
          <p:cNvPr id="6" name="TekstSylinder 5">
            <a:extLst>
              <a:ext uri="{FF2B5EF4-FFF2-40B4-BE49-F238E27FC236}">
                <a16:creationId xmlns:a16="http://schemas.microsoft.com/office/drawing/2014/main" id="{B08B1922-D77E-47D2-ACC0-24EAACCA57FB}"/>
              </a:ext>
            </a:extLst>
          </p:cNvPr>
          <p:cNvSpPr txBox="1"/>
          <p:nvPr/>
        </p:nvSpPr>
        <p:spPr>
          <a:xfrm>
            <a:off x="2175028" y="1413051"/>
            <a:ext cx="80431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n-NO" sz="2400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Samfunnsutvikling og drift</a:t>
            </a:r>
            <a:endParaRPr lang="nn-NO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TekstSylinder 8">
            <a:extLst>
              <a:ext uri="{FF2B5EF4-FFF2-40B4-BE49-F238E27FC236}">
                <a16:creationId xmlns:a16="http://schemas.microsoft.com/office/drawing/2014/main" id="{15C331BC-EEA6-A06C-94CC-8DABBCE321D7}"/>
              </a:ext>
            </a:extLst>
          </p:cNvPr>
          <p:cNvSpPr txBox="1"/>
          <p:nvPr/>
        </p:nvSpPr>
        <p:spPr>
          <a:xfrm>
            <a:off x="818225" y="2277367"/>
            <a:ext cx="1055555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nn-NO" sz="1600" dirty="0">
                <a:latin typeface="Verdana" panose="020B0604030504040204" pitchFamily="34" charset="0"/>
                <a:ea typeface="Verdana" panose="020B0604030504040204" pitchFamily="34" charset="0"/>
              </a:rPr>
              <a:t>Bevilling						33 133 (28 491 – 33 663)</a:t>
            </a:r>
          </a:p>
          <a:p>
            <a:pPr marL="285750" indent="-285750">
              <a:buFontTx/>
              <a:buChar char="-"/>
            </a:pPr>
            <a:r>
              <a:rPr lang="nn-NO" sz="1600" dirty="0">
                <a:latin typeface="Verdana" panose="020B0604030504040204" pitchFamily="34" charset="0"/>
                <a:ea typeface="Verdana" panose="020B0604030504040204" pitchFamily="34" charset="0"/>
              </a:rPr>
              <a:t>Stillingar: 25,13</a:t>
            </a:r>
          </a:p>
          <a:p>
            <a:pPr marL="285750" indent="-285750">
              <a:buFontTx/>
              <a:buChar char="-"/>
            </a:pPr>
            <a:endParaRPr lang="nn-NO" sz="16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285750" indent="-285750">
              <a:buFontTx/>
              <a:buChar char="-"/>
            </a:pPr>
            <a:r>
              <a:rPr lang="nn-NO" sz="1600" dirty="0">
                <a:latin typeface="Verdana" panose="020B0604030504040204" pitchFamily="34" charset="0"/>
                <a:ea typeface="Verdana" panose="020B0604030504040204" pitchFamily="34" charset="0"/>
              </a:rPr>
              <a:t>Plan, byggesak og oppmåling				617 (565 – 434)</a:t>
            </a:r>
          </a:p>
          <a:p>
            <a:pPr marL="285750" indent="-285750">
              <a:buFontTx/>
              <a:buChar char="-"/>
            </a:pPr>
            <a:r>
              <a:rPr lang="nn-NO" sz="1600" dirty="0">
                <a:latin typeface="Verdana" panose="020B0604030504040204" pitchFamily="34" charset="0"/>
                <a:ea typeface="Verdana" panose="020B0604030504040204" pitchFamily="34" charset="0"/>
              </a:rPr>
              <a:t>Stillingar: 3,15</a:t>
            </a:r>
          </a:p>
          <a:p>
            <a:pPr marL="285750" indent="-285750">
              <a:buFontTx/>
              <a:buChar char="-"/>
            </a:pPr>
            <a:endParaRPr lang="nn-NO" sz="16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285750" indent="-285750">
              <a:buFontTx/>
              <a:buChar char="-"/>
            </a:pPr>
            <a:r>
              <a:rPr lang="nn-NO" sz="1600" dirty="0">
                <a:latin typeface="Verdana" panose="020B0604030504040204" pitchFamily="34" charset="0"/>
                <a:ea typeface="Verdana" panose="020B0604030504040204" pitchFamily="34" charset="0"/>
              </a:rPr>
              <a:t>Innhald:</a:t>
            </a:r>
          </a:p>
          <a:p>
            <a:pPr marL="742950" lvl="1" indent="-285750">
              <a:buFontTx/>
              <a:buChar char="-"/>
            </a:pPr>
            <a:r>
              <a:rPr lang="nn-NO" sz="1600" dirty="0">
                <a:latin typeface="Verdana" panose="020B0604030504040204" pitchFamily="34" charset="0"/>
                <a:ea typeface="Verdana" panose="020B0604030504040204" pitchFamily="34" charset="0"/>
              </a:rPr>
              <a:t>Sjølvkostområde plan og byggesak </a:t>
            </a:r>
          </a:p>
          <a:p>
            <a:pPr marL="742950" lvl="1" indent="-285750">
              <a:buFontTx/>
              <a:buChar char="-"/>
            </a:pPr>
            <a:r>
              <a:rPr lang="nn-NO" sz="1600" dirty="0">
                <a:latin typeface="Verdana" panose="020B0604030504040204" pitchFamily="34" charset="0"/>
                <a:ea typeface="Verdana" panose="020B0604030504040204" pitchFamily="34" charset="0"/>
              </a:rPr>
              <a:t>Sjølvkostområde oppmåling</a:t>
            </a:r>
          </a:p>
          <a:p>
            <a:pPr marL="742950" lvl="1" indent="-285750">
              <a:buFontTx/>
              <a:buChar char="-"/>
            </a:pPr>
            <a:r>
              <a:rPr lang="nn-NO" sz="1600" dirty="0">
                <a:latin typeface="Verdana" panose="020B0604030504040204" pitchFamily="34" charset="0"/>
                <a:ea typeface="Verdana" panose="020B0604030504040204" pitchFamily="34" charset="0"/>
              </a:rPr>
              <a:t>Planmidlar arealplan (tiltak 1 000 000,-)</a:t>
            </a:r>
          </a:p>
          <a:p>
            <a:pPr marL="742950" lvl="1" indent="-285750">
              <a:buFontTx/>
              <a:buChar char="-"/>
            </a:pPr>
            <a:r>
              <a:rPr lang="nn-NO" sz="1600" dirty="0">
                <a:latin typeface="Verdana" panose="020B0604030504040204" pitchFamily="34" charset="0"/>
                <a:ea typeface="Verdana" panose="020B0604030504040204" pitchFamily="34" charset="0"/>
              </a:rPr>
              <a:t>Landmålarstilling 100%</a:t>
            </a:r>
          </a:p>
          <a:p>
            <a:pPr marL="742950" lvl="1" indent="-285750">
              <a:buFontTx/>
              <a:buChar char="-"/>
            </a:pPr>
            <a:endParaRPr lang="nn-NO" sz="16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lvl="1"/>
            <a:endParaRPr lang="nn-NO" sz="16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lvl="1"/>
            <a:endParaRPr lang="nn-NO" sz="16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1200150" lvl="2" indent="-285750">
              <a:buFontTx/>
              <a:buChar char="-"/>
            </a:pPr>
            <a:endParaRPr lang="nn-NO" sz="16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79681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11E4AEBA-FB58-2240-B0C0-45D5CE2459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9F0CC-42A3-DD4B-9661-24D26316FF76}" type="datetime1">
              <a:rPr lang="nb-NO" smtClean="0"/>
              <a:pPr/>
              <a:t>22.11.2023</a:t>
            </a:fld>
            <a:endParaRPr lang="nb-NO" dirty="0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A7676CCD-603A-8444-BCDF-2B772AD6204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01D463A-FC5E-AF45-99CA-E13DF8085A53}" type="slidenum">
              <a:rPr lang="nb-NO" smtClean="0"/>
              <a:pPr/>
              <a:t>2</a:t>
            </a:fld>
            <a:endParaRPr lang="nb-NO" dirty="0"/>
          </a:p>
        </p:txBody>
      </p:sp>
      <p:sp>
        <p:nvSpPr>
          <p:cNvPr id="6" name="TekstSylinder 5">
            <a:extLst>
              <a:ext uri="{FF2B5EF4-FFF2-40B4-BE49-F238E27FC236}">
                <a16:creationId xmlns:a16="http://schemas.microsoft.com/office/drawing/2014/main" id="{B08B1922-D77E-47D2-ACC0-24EAACCA57FB}"/>
              </a:ext>
            </a:extLst>
          </p:cNvPr>
          <p:cNvSpPr txBox="1"/>
          <p:nvPr/>
        </p:nvSpPr>
        <p:spPr>
          <a:xfrm>
            <a:off x="2175028" y="1413051"/>
            <a:ext cx="80431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n-NO" sz="2400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Samfunnsutvikling og drift</a:t>
            </a:r>
            <a:endParaRPr lang="nn-NO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TekstSylinder 8">
            <a:extLst>
              <a:ext uri="{FF2B5EF4-FFF2-40B4-BE49-F238E27FC236}">
                <a16:creationId xmlns:a16="http://schemas.microsoft.com/office/drawing/2014/main" id="{15C331BC-EEA6-A06C-94CC-8DABBCE321D7}"/>
              </a:ext>
            </a:extLst>
          </p:cNvPr>
          <p:cNvSpPr txBox="1"/>
          <p:nvPr/>
        </p:nvSpPr>
        <p:spPr>
          <a:xfrm>
            <a:off x="818225" y="2277367"/>
            <a:ext cx="1055555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nn-NO" sz="1600" dirty="0">
                <a:latin typeface="Verdana" panose="020B0604030504040204" pitchFamily="34" charset="0"/>
                <a:ea typeface="Verdana" panose="020B0604030504040204" pitchFamily="34" charset="0"/>
              </a:rPr>
              <a:t>Drift og vedlikehald					26 478 (22 461 – 24 048)</a:t>
            </a:r>
          </a:p>
          <a:p>
            <a:pPr marL="285750" indent="-285750">
              <a:buFontTx/>
              <a:buChar char="-"/>
            </a:pPr>
            <a:r>
              <a:rPr lang="nn-NO" sz="1600" dirty="0">
                <a:latin typeface="Verdana" panose="020B0604030504040204" pitchFamily="34" charset="0"/>
                <a:ea typeface="Verdana" panose="020B0604030504040204" pitchFamily="34" charset="0"/>
              </a:rPr>
              <a:t>Stillingar: 12,45</a:t>
            </a:r>
          </a:p>
          <a:p>
            <a:pPr marL="285750" indent="-285750">
              <a:buFontTx/>
              <a:buChar char="-"/>
            </a:pPr>
            <a:endParaRPr lang="nn-NO" sz="16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285750" indent="-285750">
              <a:buFontTx/>
              <a:buChar char="-"/>
            </a:pPr>
            <a:r>
              <a:rPr lang="nn-NO" sz="1600" dirty="0">
                <a:latin typeface="Verdana" panose="020B0604030504040204" pitchFamily="34" charset="0"/>
                <a:ea typeface="Verdana" panose="020B0604030504040204" pitchFamily="34" charset="0"/>
              </a:rPr>
              <a:t>Merk at avskrivingar utgjer 8 184 av utgiftene.</a:t>
            </a:r>
          </a:p>
          <a:p>
            <a:pPr marL="285750" indent="-285750">
              <a:buFontTx/>
              <a:buChar char="-"/>
            </a:pPr>
            <a:endParaRPr lang="nn-NO" sz="16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285750" indent="-285750">
              <a:buFontTx/>
              <a:buChar char="-"/>
            </a:pPr>
            <a:r>
              <a:rPr lang="nn-NO" sz="1600" dirty="0">
                <a:latin typeface="Verdana" panose="020B0604030504040204" pitchFamily="34" charset="0"/>
                <a:ea typeface="Verdana" panose="020B0604030504040204" pitchFamily="34" charset="0"/>
              </a:rPr>
              <a:t>Innhald:</a:t>
            </a:r>
          </a:p>
          <a:p>
            <a:pPr marL="742950" lvl="1" indent="-285750">
              <a:buFontTx/>
              <a:buChar char="-"/>
            </a:pPr>
            <a:r>
              <a:rPr lang="nn-NO" sz="1600" dirty="0">
                <a:latin typeface="Verdana" panose="020B0604030504040204" pitchFamily="34" charset="0"/>
                <a:ea typeface="Verdana" panose="020B0604030504040204" pitchFamily="34" charset="0"/>
              </a:rPr>
              <a:t>Vedlikehald</a:t>
            </a:r>
          </a:p>
          <a:p>
            <a:pPr marL="742950" lvl="1" indent="-285750">
              <a:buFontTx/>
              <a:buChar char="-"/>
            </a:pPr>
            <a:r>
              <a:rPr lang="nn-NO" sz="1600" dirty="0">
                <a:latin typeface="Verdana" panose="020B0604030504040204" pitchFamily="34" charset="0"/>
                <a:ea typeface="Verdana" panose="020B0604030504040204" pitchFamily="34" charset="0"/>
              </a:rPr>
              <a:t>Reinhald (ikkje helsebygg)</a:t>
            </a:r>
          </a:p>
          <a:p>
            <a:pPr marL="742950" lvl="1" indent="-285750">
              <a:buFontTx/>
              <a:buChar char="-"/>
            </a:pPr>
            <a:r>
              <a:rPr lang="nn-NO" sz="1600" dirty="0">
                <a:latin typeface="Verdana" panose="020B0604030504040204" pitchFamily="34" charset="0"/>
                <a:ea typeface="Verdana" panose="020B0604030504040204" pitchFamily="34" charset="0"/>
              </a:rPr>
              <a:t>Leige av rådhuset og Havnahuset</a:t>
            </a:r>
          </a:p>
          <a:p>
            <a:pPr marL="742950" lvl="1" indent="-285750">
              <a:buFontTx/>
              <a:buChar char="-"/>
            </a:pPr>
            <a:r>
              <a:rPr lang="nn-NO" sz="1600" dirty="0">
                <a:latin typeface="Verdana" panose="020B0604030504040204" pitchFamily="34" charset="0"/>
                <a:ea typeface="Verdana" panose="020B0604030504040204" pitchFamily="34" charset="0"/>
              </a:rPr>
              <a:t>Vegvedlikehald</a:t>
            </a:r>
          </a:p>
          <a:p>
            <a:pPr marL="742950" lvl="1" indent="-285750">
              <a:buFontTx/>
              <a:buChar char="-"/>
            </a:pPr>
            <a:r>
              <a:rPr lang="nn-NO" sz="1600" dirty="0">
                <a:latin typeface="Verdana" panose="020B0604030504040204" pitchFamily="34" charset="0"/>
                <a:ea typeface="Verdana" panose="020B0604030504040204" pitchFamily="34" charset="0"/>
              </a:rPr>
              <a:t>Reparasjon av lekkasje i taket på </a:t>
            </a:r>
            <a:r>
              <a:rPr lang="nn-NO" sz="1600" dirty="0" err="1">
                <a:latin typeface="Verdana" panose="020B0604030504040204" pitchFamily="34" charset="0"/>
                <a:ea typeface="Verdana" panose="020B0604030504040204" pitchFamily="34" charset="0"/>
              </a:rPr>
              <a:t>Rimbareid</a:t>
            </a:r>
            <a:r>
              <a:rPr lang="nn-NO" sz="1600" dirty="0">
                <a:latin typeface="Verdana" panose="020B0604030504040204" pitchFamily="34" charset="0"/>
                <a:ea typeface="Verdana" panose="020B0604030504040204" pitchFamily="34" charset="0"/>
              </a:rPr>
              <a:t> skule, kr. 3 000 000,-</a:t>
            </a:r>
          </a:p>
          <a:p>
            <a:pPr marL="742950" lvl="1" indent="-285750">
              <a:buFontTx/>
              <a:buChar char="-"/>
            </a:pPr>
            <a:r>
              <a:rPr lang="nn-NO" sz="1600" dirty="0">
                <a:latin typeface="Verdana" panose="020B0604030504040204" pitchFamily="34" charset="0"/>
                <a:ea typeface="Verdana" panose="020B0604030504040204" pitchFamily="34" charset="0"/>
              </a:rPr>
              <a:t>Reversert innsparing drift, kr. 200 000,-</a:t>
            </a:r>
          </a:p>
          <a:p>
            <a:pPr marL="742950" lvl="1" indent="-285750">
              <a:buFontTx/>
              <a:buChar char="-"/>
            </a:pPr>
            <a:r>
              <a:rPr lang="nn-NO" sz="1600" dirty="0">
                <a:latin typeface="Verdana" panose="020B0604030504040204" pitchFamily="34" charset="0"/>
                <a:ea typeface="Verdana" panose="020B0604030504040204" pitchFamily="34" charset="0"/>
              </a:rPr>
              <a:t>Estimert straumforbruk 3 </a:t>
            </a:r>
            <a:r>
              <a:rPr lang="nn-NO" sz="1600" dirty="0" err="1">
                <a:latin typeface="Verdana" panose="020B0604030504040204" pitchFamily="34" charset="0"/>
                <a:ea typeface="Verdana" panose="020B0604030504040204" pitchFamily="34" charset="0"/>
              </a:rPr>
              <a:t>mill</a:t>
            </a:r>
            <a:r>
              <a:rPr lang="nn-NO" sz="16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nn-NO" sz="1600" dirty="0" err="1">
                <a:latin typeface="Verdana" panose="020B0604030504040204" pitchFamily="34" charset="0"/>
                <a:ea typeface="Verdana" panose="020B0604030504040204" pitchFamily="34" charset="0"/>
              </a:rPr>
              <a:t>kwt</a:t>
            </a:r>
            <a:r>
              <a:rPr lang="nn-NO" sz="1600" dirty="0">
                <a:latin typeface="Verdana" panose="020B0604030504040204" pitchFamily="34" charset="0"/>
                <a:ea typeface="Verdana" panose="020B0604030504040204" pitchFamily="34" charset="0"/>
              </a:rPr>
              <a:t>, kr. 4 500 000,-</a:t>
            </a:r>
          </a:p>
          <a:p>
            <a:pPr lvl="1"/>
            <a:endParaRPr lang="nn-NO" sz="16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1200150" lvl="2" indent="-285750">
              <a:buFontTx/>
              <a:buChar char="-"/>
            </a:pPr>
            <a:endParaRPr lang="nn-NO" sz="16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42338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11E4AEBA-FB58-2240-B0C0-45D5CE2459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9F0CC-42A3-DD4B-9661-24D26316FF76}" type="datetime1">
              <a:rPr lang="nb-NO" smtClean="0"/>
              <a:pPr/>
              <a:t>22.11.2023</a:t>
            </a:fld>
            <a:endParaRPr lang="nb-NO" dirty="0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A7676CCD-603A-8444-BCDF-2B772AD6204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01D463A-FC5E-AF45-99CA-E13DF8085A53}" type="slidenum">
              <a:rPr lang="nb-NO" smtClean="0"/>
              <a:pPr/>
              <a:t>3</a:t>
            </a:fld>
            <a:endParaRPr lang="nb-NO" dirty="0"/>
          </a:p>
        </p:txBody>
      </p:sp>
      <p:sp>
        <p:nvSpPr>
          <p:cNvPr id="6" name="TekstSylinder 5">
            <a:extLst>
              <a:ext uri="{FF2B5EF4-FFF2-40B4-BE49-F238E27FC236}">
                <a16:creationId xmlns:a16="http://schemas.microsoft.com/office/drawing/2014/main" id="{B08B1922-D77E-47D2-ACC0-24EAACCA57FB}"/>
              </a:ext>
            </a:extLst>
          </p:cNvPr>
          <p:cNvSpPr txBox="1"/>
          <p:nvPr/>
        </p:nvSpPr>
        <p:spPr>
          <a:xfrm>
            <a:off x="2175028" y="1413051"/>
            <a:ext cx="80431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n-NO" sz="2400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Samfunnsutvikling og drift</a:t>
            </a:r>
            <a:endParaRPr lang="nn-NO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TekstSylinder 8">
            <a:extLst>
              <a:ext uri="{FF2B5EF4-FFF2-40B4-BE49-F238E27FC236}">
                <a16:creationId xmlns:a16="http://schemas.microsoft.com/office/drawing/2014/main" id="{15C331BC-EEA6-A06C-94CC-8DABBCE321D7}"/>
              </a:ext>
            </a:extLst>
          </p:cNvPr>
          <p:cNvSpPr txBox="1"/>
          <p:nvPr/>
        </p:nvSpPr>
        <p:spPr>
          <a:xfrm>
            <a:off x="818225" y="2277367"/>
            <a:ext cx="1055555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nn-NO" sz="1600" dirty="0">
                <a:latin typeface="Verdana" panose="020B0604030504040204" pitchFamily="34" charset="0"/>
                <a:ea typeface="Verdana" panose="020B0604030504040204" pitchFamily="34" charset="0"/>
              </a:rPr>
              <a:t>Stord Fitjar Landbruk og </a:t>
            </a:r>
            <a:r>
              <a:rPr lang="nn-NO" sz="1600" dirty="0" err="1">
                <a:latin typeface="Verdana" panose="020B0604030504040204" pitchFamily="34" charset="0"/>
                <a:ea typeface="Verdana" panose="020B0604030504040204" pitchFamily="34" charset="0"/>
              </a:rPr>
              <a:t>MiljøKontor</a:t>
            </a:r>
            <a:r>
              <a:rPr lang="nn-NO" sz="1600" dirty="0">
                <a:latin typeface="Verdana" panose="020B0604030504040204" pitchFamily="34" charset="0"/>
                <a:ea typeface="Verdana" panose="020B0604030504040204" pitchFamily="34" charset="0"/>
              </a:rPr>
              <a:t>			3 933 (3 291 – 4 183)</a:t>
            </a:r>
          </a:p>
          <a:p>
            <a:pPr marL="285750" indent="-285750">
              <a:buFontTx/>
              <a:buChar char="-"/>
            </a:pPr>
            <a:r>
              <a:rPr lang="nn-NO" sz="1600" dirty="0">
                <a:latin typeface="Verdana" panose="020B0604030504040204" pitchFamily="34" charset="0"/>
                <a:ea typeface="Verdana" panose="020B0604030504040204" pitchFamily="34" charset="0"/>
              </a:rPr>
              <a:t>Stillingar: 4,61</a:t>
            </a:r>
          </a:p>
          <a:p>
            <a:pPr marL="285750" indent="-285750">
              <a:buFontTx/>
              <a:buChar char="-"/>
            </a:pPr>
            <a:endParaRPr lang="nn-NO" sz="16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285750" indent="-285750">
              <a:buFontTx/>
              <a:buChar char="-"/>
            </a:pPr>
            <a:r>
              <a:rPr lang="nn-NO" sz="1600" dirty="0">
                <a:latin typeface="Verdana" panose="020B0604030504040204" pitchFamily="34" charset="0"/>
                <a:ea typeface="Verdana" panose="020B0604030504040204" pitchFamily="34" charset="0"/>
              </a:rPr>
              <a:t>Kontoret er felles for Fitjar og Stord</a:t>
            </a:r>
          </a:p>
          <a:p>
            <a:pPr marL="285750" indent="-285750">
              <a:buFontTx/>
              <a:buChar char="-"/>
            </a:pPr>
            <a:r>
              <a:rPr lang="nn-NO" sz="1600" dirty="0">
                <a:latin typeface="Verdana" panose="020B0604030504040204" pitchFamily="34" charset="0"/>
                <a:ea typeface="Verdana" panose="020B0604030504040204" pitchFamily="34" charset="0"/>
              </a:rPr>
              <a:t>Sel tenester til Austevoll</a:t>
            </a:r>
          </a:p>
          <a:p>
            <a:pPr marL="285750" indent="-285750">
              <a:buFontTx/>
              <a:buChar char="-"/>
            </a:pPr>
            <a:endParaRPr lang="nn-NO" sz="16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285750" indent="-285750">
              <a:buFontTx/>
              <a:buChar char="-"/>
            </a:pPr>
            <a:r>
              <a:rPr lang="nn-NO" sz="1600" dirty="0">
                <a:latin typeface="Verdana" panose="020B0604030504040204" pitchFamily="34" charset="0"/>
                <a:ea typeface="Verdana" panose="020B0604030504040204" pitchFamily="34" charset="0"/>
              </a:rPr>
              <a:t>Brann og feiarvesen					5 575 (4 600 – 5 695)</a:t>
            </a:r>
          </a:p>
          <a:p>
            <a:pPr marL="285750" indent="-285750">
              <a:buFontTx/>
              <a:buChar char="-"/>
            </a:pPr>
            <a:r>
              <a:rPr lang="nn-NO" sz="1600" dirty="0">
                <a:latin typeface="Verdana" panose="020B0604030504040204" pitchFamily="34" charset="0"/>
                <a:ea typeface="Verdana" panose="020B0604030504040204" pitchFamily="34" charset="0"/>
              </a:rPr>
              <a:t>Stillingar: 1,33</a:t>
            </a:r>
          </a:p>
          <a:p>
            <a:pPr marL="285750" indent="-285750">
              <a:buFontTx/>
              <a:buChar char="-"/>
            </a:pPr>
            <a:endParaRPr lang="nn-NO" sz="16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285750" indent="-285750">
              <a:buFontTx/>
              <a:buChar char="-"/>
            </a:pPr>
            <a:r>
              <a:rPr lang="nn-NO" sz="1600" dirty="0">
                <a:latin typeface="Verdana" panose="020B0604030504040204" pitchFamily="34" charset="0"/>
                <a:ea typeface="Verdana" panose="020B0604030504040204" pitchFamily="34" charset="0"/>
              </a:rPr>
              <a:t>Innhald:</a:t>
            </a:r>
          </a:p>
          <a:p>
            <a:pPr marL="742950" lvl="1" indent="-285750">
              <a:buFontTx/>
              <a:buChar char="-"/>
            </a:pPr>
            <a:r>
              <a:rPr lang="nn-NO" sz="1600" dirty="0">
                <a:latin typeface="Verdana" panose="020B0604030504040204" pitchFamily="34" charset="0"/>
                <a:ea typeface="Verdana" panose="020B0604030504040204" pitchFamily="34" charset="0"/>
              </a:rPr>
              <a:t>Brannvesen</a:t>
            </a:r>
          </a:p>
          <a:p>
            <a:pPr marL="742950" lvl="1" indent="-285750">
              <a:buFontTx/>
              <a:buChar char="-"/>
            </a:pPr>
            <a:r>
              <a:rPr lang="nn-NO" sz="1600" dirty="0">
                <a:latin typeface="Verdana" panose="020B0604030504040204" pitchFamily="34" charset="0"/>
                <a:ea typeface="Verdana" panose="020B0604030504040204" pitchFamily="34" charset="0"/>
              </a:rPr>
              <a:t>Feiarvesen (kjøp frå Stord)</a:t>
            </a:r>
          </a:p>
          <a:p>
            <a:pPr marL="742950" lvl="1" indent="-285750">
              <a:buFontTx/>
              <a:buChar char="-"/>
            </a:pPr>
            <a:r>
              <a:rPr lang="nn-NO" sz="1600" dirty="0">
                <a:latin typeface="Verdana" panose="020B0604030504040204" pitchFamily="34" charset="0"/>
                <a:ea typeface="Verdana" panose="020B0604030504040204" pitchFamily="34" charset="0"/>
              </a:rPr>
              <a:t>Oljevern, forureining</a:t>
            </a:r>
          </a:p>
          <a:p>
            <a:pPr marL="285750" indent="-285750">
              <a:buFontTx/>
              <a:buChar char="-"/>
            </a:pPr>
            <a:endParaRPr lang="nn-NO" sz="16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1200150" lvl="2" indent="-285750">
              <a:buFontTx/>
              <a:buChar char="-"/>
            </a:pPr>
            <a:endParaRPr lang="nn-NO" sz="16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00430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11E4AEBA-FB58-2240-B0C0-45D5CE2459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9F0CC-42A3-DD4B-9661-24D26316FF76}" type="datetime1">
              <a:rPr lang="nb-NO" smtClean="0"/>
              <a:pPr/>
              <a:t>22.11.2023</a:t>
            </a:fld>
            <a:endParaRPr lang="nb-NO" dirty="0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A7676CCD-603A-8444-BCDF-2B772AD6204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01D463A-FC5E-AF45-99CA-E13DF8085A53}" type="slidenum">
              <a:rPr lang="nb-NO" smtClean="0"/>
              <a:pPr/>
              <a:t>4</a:t>
            </a:fld>
            <a:endParaRPr lang="nb-NO" dirty="0"/>
          </a:p>
        </p:txBody>
      </p:sp>
      <p:sp>
        <p:nvSpPr>
          <p:cNvPr id="6" name="TekstSylinder 5">
            <a:extLst>
              <a:ext uri="{FF2B5EF4-FFF2-40B4-BE49-F238E27FC236}">
                <a16:creationId xmlns:a16="http://schemas.microsoft.com/office/drawing/2014/main" id="{B08B1922-D77E-47D2-ACC0-24EAACCA57FB}"/>
              </a:ext>
            </a:extLst>
          </p:cNvPr>
          <p:cNvSpPr txBox="1"/>
          <p:nvPr/>
        </p:nvSpPr>
        <p:spPr>
          <a:xfrm>
            <a:off x="2175028" y="1413051"/>
            <a:ext cx="80431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n-NO" sz="2400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Samfunnsutvikling og drift</a:t>
            </a:r>
            <a:endParaRPr lang="nn-NO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TekstSylinder 8">
            <a:extLst>
              <a:ext uri="{FF2B5EF4-FFF2-40B4-BE49-F238E27FC236}">
                <a16:creationId xmlns:a16="http://schemas.microsoft.com/office/drawing/2014/main" id="{15C331BC-EEA6-A06C-94CC-8DABBCE321D7}"/>
              </a:ext>
            </a:extLst>
          </p:cNvPr>
          <p:cNvSpPr txBox="1"/>
          <p:nvPr/>
        </p:nvSpPr>
        <p:spPr>
          <a:xfrm>
            <a:off x="818225" y="2277367"/>
            <a:ext cx="1055555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nn-NO" sz="1600" dirty="0">
                <a:latin typeface="Verdana" panose="020B0604030504040204" pitchFamily="34" charset="0"/>
                <a:ea typeface="Verdana" panose="020B0604030504040204" pitchFamily="34" charset="0"/>
              </a:rPr>
              <a:t>Vatn og avløp						- 3 469 (- 2 426 – - 696)</a:t>
            </a:r>
          </a:p>
          <a:p>
            <a:pPr marL="285750" indent="-285750">
              <a:buFontTx/>
              <a:buChar char="-"/>
            </a:pPr>
            <a:r>
              <a:rPr lang="nn-NO" sz="1600" dirty="0">
                <a:latin typeface="Verdana" panose="020B0604030504040204" pitchFamily="34" charset="0"/>
                <a:ea typeface="Verdana" panose="020B0604030504040204" pitchFamily="34" charset="0"/>
              </a:rPr>
              <a:t>Stillingar: 3,60</a:t>
            </a:r>
          </a:p>
          <a:p>
            <a:pPr marL="285750" indent="-285750">
              <a:buFontTx/>
              <a:buChar char="-"/>
            </a:pPr>
            <a:endParaRPr lang="nn-NO" sz="16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285750" indent="-285750">
              <a:buFontTx/>
              <a:buChar char="-"/>
            </a:pPr>
            <a:r>
              <a:rPr lang="nn-NO" sz="1600" dirty="0">
                <a:latin typeface="Verdana" panose="020B0604030504040204" pitchFamily="34" charset="0"/>
                <a:ea typeface="Verdana" panose="020B0604030504040204" pitchFamily="34" charset="0"/>
              </a:rPr>
              <a:t>Innhald:</a:t>
            </a:r>
          </a:p>
          <a:p>
            <a:pPr marL="742950" lvl="1" indent="-285750">
              <a:buFontTx/>
              <a:buChar char="-"/>
            </a:pPr>
            <a:r>
              <a:rPr lang="nn-NO" sz="1600" dirty="0">
                <a:latin typeface="Verdana" panose="020B0604030504040204" pitchFamily="34" charset="0"/>
                <a:ea typeface="Verdana" panose="020B0604030504040204" pitchFamily="34" charset="0"/>
              </a:rPr>
              <a:t>Sjølvkostområde vatn</a:t>
            </a:r>
          </a:p>
          <a:p>
            <a:pPr marL="742950" lvl="1" indent="-285750">
              <a:buFontTx/>
              <a:buChar char="-"/>
            </a:pPr>
            <a:r>
              <a:rPr lang="nn-NO" sz="1600" dirty="0">
                <a:latin typeface="Verdana" panose="020B0604030504040204" pitchFamily="34" charset="0"/>
                <a:ea typeface="Verdana" panose="020B0604030504040204" pitchFamily="34" charset="0"/>
              </a:rPr>
              <a:t>Sjølvkostområde avløp</a:t>
            </a:r>
          </a:p>
          <a:p>
            <a:pPr marL="742950" lvl="1" indent="-285750">
              <a:buFontTx/>
              <a:buChar char="-"/>
            </a:pPr>
            <a:r>
              <a:rPr lang="nn-NO" sz="1600" dirty="0">
                <a:latin typeface="Verdana" panose="020B0604030504040204" pitchFamily="34" charset="0"/>
                <a:ea typeface="Verdana" panose="020B0604030504040204" pitchFamily="34" charset="0"/>
              </a:rPr>
              <a:t>Slam og renovasjon (SIM)</a:t>
            </a:r>
          </a:p>
          <a:p>
            <a:pPr marL="285750" indent="-285750">
              <a:buFontTx/>
              <a:buChar char="-"/>
            </a:pPr>
            <a:endParaRPr lang="nn-NO" sz="16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285750" indent="-285750">
              <a:buFontTx/>
              <a:buChar char="-"/>
            </a:pPr>
            <a:r>
              <a:rPr lang="nn-NO" sz="1600" dirty="0">
                <a:latin typeface="Verdana" panose="020B0604030504040204" pitchFamily="34" charset="0"/>
                <a:ea typeface="Verdana" panose="020B0604030504040204" pitchFamily="34" charset="0"/>
              </a:rPr>
              <a:t>Overskot i sjølvkostområda skal dekke finanskostnadar (rente og avskrivingar)</a:t>
            </a:r>
          </a:p>
          <a:p>
            <a:pPr marL="285750" indent="-285750">
              <a:buFontTx/>
              <a:buChar char="-"/>
            </a:pPr>
            <a:endParaRPr lang="nn-NO" sz="16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285750" indent="-285750">
              <a:buFontTx/>
              <a:buChar char="-"/>
            </a:pPr>
            <a:r>
              <a:rPr lang="nn-NO" sz="1600" dirty="0">
                <a:latin typeface="Verdana" panose="020B0604030504040204" pitchFamily="34" charset="0"/>
                <a:ea typeface="Verdana" panose="020B0604030504040204" pitchFamily="34" charset="0"/>
              </a:rPr>
              <a:t>Eiga sak om kommunale avgifter</a:t>
            </a:r>
          </a:p>
          <a:p>
            <a:pPr marL="1200150" lvl="2" indent="-285750">
              <a:buFontTx/>
              <a:buChar char="-"/>
            </a:pPr>
            <a:endParaRPr lang="nn-NO" sz="16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09063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32D712F-532B-DE31-3050-FC61E38860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n-NO"/>
              <a:t>Investeringsbudsjettet</a:t>
            </a:r>
            <a:endParaRPr lang="nb-NO"/>
          </a:p>
        </p:txBody>
      </p:sp>
      <p:pic>
        <p:nvPicPr>
          <p:cNvPr id="9" name="Plassholder for innhold 8">
            <a:extLst>
              <a:ext uri="{FF2B5EF4-FFF2-40B4-BE49-F238E27FC236}">
                <a16:creationId xmlns:a16="http://schemas.microsoft.com/office/drawing/2014/main" id="{086C54F1-722F-950E-092E-BA81C49D17B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18316" y="2446338"/>
            <a:ext cx="6631568" cy="3992562"/>
          </a:xfrm>
        </p:spPr>
      </p:pic>
    </p:spTree>
    <p:extLst>
      <p:ext uri="{BB962C8B-B14F-4D97-AF65-F5344CB8AC3E}">
        <p14:creationId xmlns:p14="http://schemas.microsoft.com/office/powerpoint/2010/main" val="42901359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E901AF4-6BD8-B787-EC13-944EC9C314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n-NO"/>
              <a:t>Investeringsbudsjettet</a:t>
            </a:r>
            <a:endParaRPr lang="nb-NO"/>
          </a:p>
        </p:txBody>
      </p:sp>
      <p:pic>
        <p:nvPicPr>
          <p:cNvPr id="5" name="Plassholder for innhold 4">
            <a:extLst>
              <a:ext uri="{FF2B5EF4-FFF2-40B4-BE49-F238E27FC236}">
                <a16:creationId xmlns:a16="http://schemas.microsoft.com/office/drawing/2014/main" id="{AD71C89A-BE19-798F-AB27-23185AF958F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50735" y="2446338"/>
            <a:ext cx="6166729" cy="3992562"/>
          </a:xfrm>
        </p:spPr>
      </p:pic>
    </p:spTree>
    <p:extLst>
      <p:ext uri="{BB962C8B-B14F-4D97-AF65-F5344CB8AC3E}">
        <p14:creationId xmlns:p14="http://schemas.microsoft.com/office/powerpoint/2010/main" val="13126403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274</Words>
  <Application>Microsoft Office PowerPoint</Application>
  <PresentationFormat>Widescreen</PresentationFormat>
  <Paragraphs>68</Paragraphs>
  <Slides>6</Slides>
  <Notes>4</Notes>
  <HiddenSlides>0</HiddenSlides>
  <MMClips>0</MMClips>
  <ScaleCrop>false</ScaleCrop>
  <HeadingPairs>
    <vt:vector size="6" baseType="variant">
      <vt:variant>
        <vt:lpstr>Brukte skrifter</vt:lpstr>
      </vt:variant>
      <vt:variant>
        <vt:i4>4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Verdana</vt:lpstr>
      <vt:lpstr>Office-tema</vt:lpstr>
      <vt:lpstr>PowerPoint-presentasjon</vt:lpstr>
      <vt:lpstr>PowerPoint-presentasjon</vt:lpstr>
      <vt:lpstr>PowerPoint-presentasjon</vt:lpstr>
      <vt:lpstr>PowerPoint-presentasjon</vt:lpstr>
      <vt:lpstr>Investeringsbudsjettet</vt:lpstr>
      <vt:lpstr>Investeringsbudsjettet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Louise Christine Pettersen</dc:creator>
  <cp:lastModifiedBy>Bente Fitjar</cp:lastModifiedBy>
  <cp:revision>1</cp:revision>
  <dcterms:created xsi:type="dcterms:W3CDTF">2023-11-14T09:16:57Z</dcterms:created>
  <dcterms:modified xsi:type="dcterms:W3CDTF">2023-11-22T13:44:01Z</dcterms:modified>
</cp:coreProperties>
</file>